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5" r:id="rId2"/>
    <p:sldId id="326" r:id="rId3"/>
    <p:sldId id="327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3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96" y="11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06A28-6345-499F-A5CD-DB1914DFD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B39D5C-B376-47A9-97B6-563507015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8DB00-6A9A-4810-A720-71644B602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13/05/2020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3E541-DC70-4AF0-8F47-51985264E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4F94E-625C-414B-BD7A-2F53A65CA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263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84128-E06A-455F-A01F-3AE26149D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34ECE-6528-4190-ACA9-52BD62E6B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86C7C-F7B5-40BE-91DD-2C77AA80C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13/05/2020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0A607-B5A4-4360-91E8-1386F501E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22ABA-87E8-4F1F-80AB-83721A5D8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0367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14CD5-7E2A-4CD7-881D-00E66FAAA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E424B-B7A0-4285-B77C-C9AA4AEC2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C2854-5AC7-414E-ABDC-1B719DB88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13/05/2020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EAF66-14C1-4496-9172-F2702E332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913F4-5F4D-4079-AA0C-36AD98082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4179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AA728-42B8-4BD8-8C6B-7C6908B6C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BC3A-4FDE-46B1-9C7C-BA45793DCC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647908-CB48-4C96-86E7-16C8DE334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189939-DF6E-4A60-A497-3B928B4F1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13/05/2020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98C1B-714D-4B01-8201-8BC40AEC2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210CAB-985B-4594-8D05-B4FBDD784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3208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4B6E1-8E6E-42FD-8C84-C72A4F694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42117-85A1-493F-AFDB-EB4484A9D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B9686-F7CE-483D-BE05-2311503CE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F8601-AAED-4F1B-9736-EDB27AAA6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72EAA3-E867-4408-85E0-433170907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A0F74F-505E-4D47-A61C-8B67B139D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13/05/2020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6D0781-3D9C-4438-9E39-6457AC63A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115359-D358-452A-8364-8D8701EEC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794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A21E3-F264-4916-A539-0FD5A5250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3FFA2-E1CE-446C-A911-67AE45451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13/05/2020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D3BC-F00F-4FD5-B56D-C76ED2599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93DA88-3673-4936-AAD7-1F56249F8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120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F3F458-A92C-44BC-9038-81C148ECC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13/05/2020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A733EA-48AF-4E7F-91A0-5A21AA7DB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82C64-AA84-4309-A44D-31911C7DB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218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9779-EF60-4E77-BF58-536FEFF71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CA567-23A6-49E3-96A4-2AD01CDDC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235C1-6246-467F-962E-62B5189A0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7F5E52-CC27-4831-BD03-40A40F61A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13/05/2020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96499-F720-43B4-94FB-88F2FCE2B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720169-F372-4B83-BD4B-A83C5270F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2366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4AC02-0D89-4A12-BA7B-56727B0A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BDE2EE-4766-4D39-B834-5AA1E658AB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297EE-0412-43B3-8689-3507A220CD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F02FB-3E29-48D3-9ACA-E5C1CA92B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13/05/2020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0F6E1D-37C0-4A50-94DC-60E3A680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75F1A6-DA93-48FB-951F-221343A7F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9603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7BADC-ADFB-409C-B2EB-97717A3E5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00B685-DFB7-4D41-A753-F732A69116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023FD-FA3E-4879-ADAF-72FADF73C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13/05/2020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D0884-F4F3-4A67-A37A-B7D61D58A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87729-72F2-46E8-87DD-49DFDF73E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9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2F413A-68B9-4A33-883A-BBE41BE283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C6F8A-8ACB-4DE5-9E73-25EBFA3D1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2E28F-F42A-4C1F-9858-84384F322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13/05/2020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72250-B57B-45FD-9970-8DBF146A5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A4156-23BA-4BD1-B001-EEA499F86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3455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A70FAF-F70F-4129-9869-EBC5F6C2E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BB8C3D-3287-4FCB-A88E-6D588F48B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31575-3970-4FB1-9FE0-89508AEFD4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8BCBF-5602-440B-8B67-49DC680E5B0D}" type="datetimeFigureOut">
              <a:rPr lang="en-AU" smtClean="0"/>
              <a:t>13/05/2020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295D8-8C4F-4171-9BE2-EDA0E1B9E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68392C-A63F-421D-8894-48F25398D3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2153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0575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t Test of Hypothesis for the Mean (</a:t>
            </a:r>
            <a:r>
              <a:rPr lang="el-GR" altLang="en-US" sz="3600" b="1" dirty="0">
                <a:solidFill>
                  <a:srgbClr val="2E73C6"/>
                </a:solidFill>
              </a:rPr>
              <a:t>σ</a:t>
            </a:r>
            <a:r>
              <a:rPr lang="en-US" altLang="en-US" sz="3600" b="1" dirty="0">
                <a:solidFill>
                  <a:srgbClr val="2E73C6"/>
                </a:solidFill>
              </a:rPr>
              <a:t> Unknown)</a:t>
            </a:r>
            <a:endParaRPr lang="en-AU" altLang="en-US" sz="3600" b="1" dirty="0">
              <a:solidFill>
                <a:srgbClr val="2E73C6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401890" y="5013326"/>
            <a:ext cx="2830015" cy="936625"/>
          </a:xfrm>
          <a:prstGeom prst="rect">
            <a:avLst/>
          </a:prstGeom>
        </p:spPr>
        <p:txBody>
          <a:bodyPr/>
          <a:lstStyle/>
          <a:p>
            <a:pPr defTabSz="85725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400" kern="0" dirty="0">
                <a:ea typeface="Verdana" pitchFamily="34" charset="0"/>
                <a:cs typeface="Verdana" pitchFamily="34" charset="0"/>
              </a:rPr>
              <a:t>Convert sample statistic (     ) to a t test statistic 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764338" y="4443413"/>
            <a:ext cx="2133600" cy="1600200"/>
          </a:xfrm>
          <a:prstGeom prst="rect">
            <a:avLst/>
          </a:prstGeom>
          <a:solidFill>
            <a:schemeClr val="accent5"/>
          </a:solidFill>
          <a:ln w="9525" algn="ctr">
            <a:solidFill>
              <a:schemeClr val="accent4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000">
              <a:cs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326188" y="3910013"/>
            <a:ext cx="3276600" cy="52322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The test statistic is:</a:t>
            </a:r>
          </a:p>
        </p:txBody>
      </p:sp>
      <p:graphicFrame>
        <p:nvGraphicFramePr>
          <p:cNvPr id="36874" name="Object 8">
            <a:hlinkClick r:id="" action="ppaction://ole?verb=0"/>
          </p:cNvPr>
          <p:cNvGraphicFramePr>
            <a:graphicFrameLocks/>
          </p:cNvGraphicFramePr>
          <p:nvPr/>
        </p:nvGraphicFramePr>
        <p:xfrm>
          <a:off x="6829425" y="4508500"/>
          <a:ext cx="1981200" cy="1481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Equation" r:id="rId3" imgW="764280" imgH="520560" progId="Equation.3">
                  <p:embed/>
                </p:oleObj>
              </mc:Choice>
              <mc:Fallback>
                <p:oleObj name="Equation" r:id="rId3" imgW="764280" imgH="520560" progId="Equation.3">
                  <p:embed/>
                  <p:pic>
                    <p:nvPicPr>
                      <p:cNvPr id="36874" name="Object 8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9425" y="4508500"/>
                        <a:ext cx="1981200" cy="1481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7C8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Freeform 9"/>
          <p:cNvSpPr>
            <a:spLocks/>
          </p:cNvSpPr>
          <p:nvPr/>
        </p:nvSpPr>
        <p:spPr bwMode="auto">
          <a:xfrm>
            <a:off x="5845175" y="2851150"/>
            <a:ext cx="4191000" cy="3352800"/>
          </a:xfrm>
          <a:custGeom>
            <a:avLst/>
            <a:gdLst>
              <a:gd name="T0" fmla="*/ 2784 w 2784"/>
              <a:gd name="T1" fmla="*/ 0 h 2208"/>
              <a:gd name="T2" fmla="*/ 2784 w 2784"/>
              <a:gd name="T3" fmla="*/ 2208 h 2208"/>
              <a:gd name="T4" fmla="*/ 0 w 2784"/>
              <a:gd name="T5" fmla="*/ 2208 h 2208"/>
              <a:gd name="T6" fmla="*/ 0 w 2784"/>
              <a:gd name="T7" fmla="*/ 0 h 2208"/>
              <a:gd name="T8" fmla="*/ 2784 w 2784"/>
              <a:gd name="T9" fmla="*/ 0 h 22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84"/>
              <a:gd name="T16" fmla="*/ 0 h 2208"/>
              <a:gd name="T17" fmla="*/ 2784 w 2784"/>
              <a:gd name="T18" fmla="*/ 2208 h 22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84" h="2208">
                <a:moveTo>
                  <a:pt x="2784" y="0"/>
                </a:moveTo>
                <a:lnTo>
                  <a:pt x="2784" y="2208"/>
                </a:lnTo>
                <a:lnTo>
                  <a:pt x="0" y="2208"/>
                </a:lnTo>
                <a:lnTo>
                  <a:pt x="0" y="0"/>
                </a:lnTo>
                <a:lnTo>
                  <a:pt x="2784" y="0"/>
                </a:lnTo>
              </a:path>
            </a:pathLst>
          </a:custGeom>
          <a:noFill/>
          <a:ln w="28575" cap="flat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5995989" y="2609851"/>
            <a:ext cx="7937" cy="157163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4935538" y="1700213"/>
            <a:ext cx="1981200" cy="914400"/>
          </a:xfrm>
          <a:custGeom>
            <a:avLst/>
            <a:gdLst>
              <a:gd name="T0" fmla="*/ 0 w 1115"/>
              <a:gd name="T1" fmla="*/ 513 h 514"/>
              <a:gd name="T2" fmla="*/ 1114 w 1115"/>
              <a:gd name="T3" fmla="*/ 513 h 514"/>
              <a:gd name="T4" fmla="*/ 1114 w 1115"/>
              <a:gd name="T5" fmla="*/ 0 h 514"/>
              <a:gd name="T6" fmla="*/ 0 w 1115"/>
              <a:gd name="T7" fmla="*/ 0 h 514"/>
              <a:gd name="T8" fmla="*/ 0 w 1115"/>
              <a:gd name="T9" fmla="*/ 513 h 5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15"/>
              <a:gd name="T16" fmla="*/ 0 h 514"/>
              <a:gd name="T17" fmla="*/ 1115 w 1115"/>
              <a:gd name="T18" fmla="*/ 514 h 5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15" h="514">
                <a:moveTo>
                  <a:pt x="0" y="513"/>
                </a:moveTo>
                <a:lnTo>
                  <a:pt x="1114" y="513"/>
                </a:lnTo>
                <a:lnTo>
                  <a:pt x="1114" y="0"/>
                </a:lnTo>
                <a:lnTo>
                  <a:pt x="0" y="0"/>
                </a:lnTo>
                <a:lnTo>
                  <a:pt x="0" y="513"/>
                </a:lnTo>
              </a:path>
            </a:pathLst>
          </a:custGeom>
          <a:noFill/>
          <a:ln w="25400" cap="rnd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4325938" y="2767013"/>
            <a:ext cx="3429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4325939" y="2767013"/>
            <a:ext cx="1587" cy="2286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7754939" y="2767013"/>
            <a:ext cx="1587" cy="2286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4916488" y="1736726"/>
            <a:ext cx="2743200" cy="9515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b="1" dirty="0">
                <a:ea typeface="Verdana" pitchFamily="34" charset="0"/>
                <a:cs typeface="Verdana" pitchFamily="34" charset="0"/>
                <a:sym typeface="Symbol" pitchFamily="18" charset="2"/>
              </a:rPr>
              <a:t>Hypothesis </a:t>
            </a:r>
          </a:p>
          <a:p>
            <a:pPr eaLnBrk="0" hangingPunct="0">
              <a:defRPr/>
            </a:pPr>
            <a:r>
              <a:rPr lang="en-US" sz="2800" b="1" dirty="0">
                <a:ea typeface="Verdana" pitchFamily="34" charset="0"/>
                <a:cs typeface="Verdana" pitchFamily="34" charset="0"/>
                <a:sym typeface="Symbol" pitchFamily="18" charset="2"/>
              </a:rPr>
              <a:t>Tests for </a:t>
            </a: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4325938" y="2767013"/>
            <a:ext cx="3429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4325939" y="2767013"/>
            <a:ext cx="1587" cy="2286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7754939" y="2767013"/>
            <a:ext cx="1587" cy="2286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6840538" y="3071814"/>
            <a:ext cx="1411734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l-GR" sz="2000" b="1">
                <a:cs typeface="Arial" charset="0"/>
                <a:sym typeface="Symbol" pitchFamily="18" charset="2"/>
              </a:rPr>
              <a:t>σ</a:t>
            </a:r>
            <a:r>
              <a:rPr lang="en-US" sz="2000" b="1">
                <a:cs typeface="Arial" charset="0"/>
                <a:sym typeface="Symbol" pitchFamily="18" charset="2"/>
              </a:rPr>
              <a:t> Unknown</a:t>
            </a:r>
          </a:p>
        </p:txBody>
      </p:sp>
      <p:sp>
        <p:nvSpPr>
          <p:cNvPr id="23" name="Freeform 21"/>
          <p:cNvSpPr>
            <a:spLocks/>
          </p:cNvSpPr>
          <p:nvPr/>
        </p:nvSpPr>
        <p:spPr bwMode="auto">
          <a:xfrm>
            <a:off x="3335339" y="2995613"/>
            <a:ext cx="1819275" cy="914400"/>
          </a:xfrm>
          <a:custGeom>
            <a:avLst/>
            <a:gdLst>
              <a:gd name="T0" fmla="*/ 0 w 1068"/>
              <a:gd name="T1" fmla="*/ 428 h 429"/>
              <a:gd name="T2" fmla="*/ 1067 w 1068"/>
              <a:gd name="T3" fmla="*/ 428 h 429"/>
              <a:gd name="T4" fmla="*/ 1067 w 1068"/>
              <a:gd name="T5" fmla="*/ 0 h 429"/>
              <a:gd name="T6" fmla="*/ 0 w 1068"/>
              <a:gd name="T7" fmla="*/ 0 h 429"/>
              <a:gd name="T8" fmla="*/ 0 w 1068"/>
              <a:gd name="T9" fmla="*/ 428 h 4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8"/>
              <a:gd name="T16" fmla="*/ 0 h 429"/>
              <a:gd name="T17" fmla="*/ 1068 w 1068"/>
              <a:gd name="T18" fmla="*/ 429 h 4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8" h="429">
                <a:moveTo>
                  <a:pt x="0" y="428"/>
                </a:moveTo>
                <a:lnTo>
                  <a:pt x="1067" y="428"/>
                </a:lnTo>
                <a:lnTo>
                  <a:pt x="1067" y="0"/>
                </a:lnTo>
                <a:lnTo>
                  <a:pt x="0" y="0"/>
                </a:lnTo>
                <a:lnTo>
                  <a:pt x="0" y="428"/>
                </a:lnTo>
              </a:path>
            </a:pathLst>
          </a:custGeom>
          <a:noFill/>
          <a:ln w="25400" cap="rnd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3487739" y="3014063"/>
            <a:ext cx="129721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  <a:sym typeface="Symbol" pitchFamily="18" charset="2"/>
              </a:rPr>
              <a:t> Known</a:t>
            </a:r>
          </a:p>
        </p:txBody>
      </p:sp>
      <p:sp>
        <p:nvSpPr>
          <p:cNvPr id="25" name="Freeform 23"/>
          <p:cNvSpPr>
            <a:spLocks/>
          </p:cNvSpPr>
          <p:nvPr/>
        </p:nvSpPr>
        <p:spPr bwMode="auto">
          <a:xfrm>
            <a:off x="6611938" y="2995613"/>
            <a:ext cx="2057400" cy="914400"/>
          </a:xfrm>
          <a:custGeom>
            <a:avLst/>
            <a:gdLst>
              <a:gd name="T0" fmla="*/ 0 w 1241"/>
              <a:gd name="T1" fmla="*/ 435 h 436"/>
              <a:gd name="T2" fmla="*/ 1240 w 1241"/>
              <a:gd name="T3" fmla="*/ 435 h 436"/>
              <a:gd name="T4" fmla="*/ 1240 w 1241"/>
              <a:gd name="T5" fmla="*/ 0 h 436"/>
              <a:gd name="T6" fmla="*/ 0 w 1241"/>
              <a:gd name="T7" fmla="*/ 0 h 436"/>
              <a:gd name="T8" fmla="*/ 0 w 1241"/>
              <a:gd name="T9" fmla="*/ 435 h 4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41"/>
              <a:gd name="T16" fmla="*/ 0 h 436"/>
              <a:gd name="T17" fmla="*/ 1241 w 1241"/>
              <a:gd name="T18" fmla="*/ 436 h 4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41" h="436">
                <a:moveTo>
                  <a:pt x="0" y="435"/>
                </a:moveTo>
                <a:lnTo>
                  <a:pt x="1240" y="435"/>
                </a:lnTo>
                <a:lnTo>
                  <a:pt x="1240" y="0"/>
                </a:lnTo>
                <a:lnTo>
                  <a:pt x="0" y="0"/>
                </a:lnTo>
                <a:lnTo>
                  <a:pt x="0" y="435"/>
                </a:lnTo>
              </a:path>
            </a:pathLst>
          </a:custGeom>
          <a:solidFill>
            <a:schemeClr val="accent5"/>
          </a:solidFill>
          <a:ln w="25400" cap="rnd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6764339" y="3004438"/>
            <a:ext cx="1674562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ea typeface="Verdana" pitchFamily="34" charset="0"/>
                <a:cs typeface="Verdana" pitchFamily="34" charset="0"/>
                <a:sym typeface="Symbol" pitchFamily="18" charset="2"/>
              </a:rPr>
              <a:t> Unknown</a:t>
            </a:r>
          </a:p>
        </p:txBody>
      </p:sp>
      <p:sp>
        <p:nvSpPr>
          <p:cNvPr id="27" name="Text Box 25"/>
          <p:cNvSpPr txBox="1">
            <a:spLocks noChangeArrowheads="1"/>
          </p:cNvSpPr>
          <p:nvPr/>
        </p:nvSpPr>
        <p:spPr bwMode="auto">
          <a:xfrm>
            <a:off x="3563939" y="3427413"/>
            <a:ext cx="10563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(Z test)</a:t>
            </a:r>
          </a:p>
        </p:txBody>
      </p:sp>
      <p:sp>
        <p:nvSpPr>
          <p:cNvPr id="28" name="Text Box 26"/>
          <p:cNvSpPr txBox="1">
            <a:spLocks noChangeArrowheads="1"/>
          </p:cNvSpPr>
          <p:nvPr/>
        </p:nvSpPr>
        <p:spPr bwMode="auto">
          <a:xfrm>
            <a:off x="7011988" y="3452813"/>
            <a:ext cx="10398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ea typeface="Verdana" pitchFamily="34" charset="0"/>
                <a:cs typeface="Verdana" pitchFamily="34" charset="0"/>
              </a:rPr>
              <a:t>(t test)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570809" y="5291537"/>
                <a:ext cx="4137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AU" sz="2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AU" sz="2000" b="0" i="1" smtClean="0">
                              <a:latin typeface="Cambria Math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AU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0809" y="5291537"/>
                <a:ext cx="413767" cy="400110"/>
              </a:xfrm>
              <a:prstGeom prst="rect">
                <a:avLst/>
              </a:prstGeom>
              <a:blipFill rotWithShape="1">
                <a:blip r:embed="rId5"/>
                <a:stretch>
                  <a:fillRect r="-2941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3074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1559497" y="615056"/>
            <a:ext cx="9071099" cy="900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Two-tail Test (</a:t>
            </a:r>
            <a:r>
              <a:rPr lang="en-US" altLang="en-US" sz="3600" b="1" dirty="0">
                <a:solidFill>
                  <a:srgbClr val="2E73C6"/>
                </a:solidFill>
                <a:sym typeface="Symbol" panose="05050102010706020507" pitchFamily="18" charset="2"/>
              </a:rPr>
              <a:t> Unknown) </a:t>
            </a:r>
            <a:endParaRPr lang="en-AU" altLang="en-US" sz="2000" b="1" dirty="0">
              <a:solidFill>
                <a:srgbClr val="00B0F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644649" y="1527176"/>
            <a:ext cx="8789135" cy="3495675"/>
          </a:xfrm>
          <a:prstGeom prst="rect">
            <a:avLst/>
          </a:prstGeom>
          <a:noFill/>
          <a:ln w="19050">
            <a:noFill/>
          </a:ln>
        </p:spPr>
        <p:txBody>
          <a:bodyPr lIns="90488" tIns="44450" rIns="90488" bIns="44450"/>
          <a:lstStyle/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altLang="en-US" sz="2800" b="1" dirty="0"/>
              <a:t>Example:</a:t>
            </a:r>
          </a:p>
          <a:p>
            <a:pPr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The average cost of a hotel room in Sydney is said to be $168 per night. A random sample of 25 hotels resulted in an average of $172.50 and standard deviation of $15.40 </a:t>
            </a:r>
          </a:p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   Test at the </a:t>
            </a:r>
            <a:r>
              <a:rPr lang="en-US" sz="2800" kern="0" dirty="0">
                <a:ea typeface="Verdana" pitchFamily="34" charset="0"/>
                <a:cs typeface="Verdana" pitchFamily="34" charset="0"/>
                <a:sym typeface="Symbol" pitchFamily="18" charset="2"/>
              </a:rPr>
              <a:t></a:t>
            </a:r>
            <a:r>
              <a:rPr lang="en-US" sz="2800" kern="0" dirty="0">
                <a:ea typeface="Verdana" pitchFamily="34" charset="0"/>
                <a:cs typeface="Verdana" pitchFamily="34" charset="0"/>
              </a:rPr>
              <a:t> = 0.05  level.</a:t>
            </a:r>
          </a:p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(Assume the population distribution is normal)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89081" y="4901533"/>
            <a:ext cx="2020887" cy="88197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lnSpc>
                <a:spcPct val="110000"/>
              </a:lnSpc>
              <a:defRPr/>
            </a:pPr>
            <a:r>
              <a:rPr lang="en-US" sz="2400" b="1" dirty="0">
                <a:ea typeface="Verdana" pitchFamily="34" charset="0"/>
                <a:cs typeface="Verdana" pitchFamily="34" charset="0"/>
              </a:rPr>
              <a:t>H</a:t>
            </a:r>
            <a:r>
              <a:rPr lang="en-US" sz="2400" b="1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400" b="1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400" b="1" dirty="0">
                <a:ea typeface="Verdana" pitchFamily="34" charset="0"/>
                <a:cs typeface="Verdana" pitchFamily="34" charset="0"/>
              </a:rPr>
              <a:t>μ</a:t>
            </a:r>
            <a:r>
              <a:rPr lang="en-US" sz="2400" b="1" dirty="0">
                <a:ea typeface="Verdana" pitchFamily="34" charset="0"/>
                <a:cs typeface="Verdana" pitchFamily="34" charset="0"/>
              </a:rPr>
              <a:t> = 168   H</a:t>
            </a:r>
            <a:r>
              <a:rPr lang="en-US" sz="2400" b="1" baseline="-25000" dirty="0">
                <a:ea typeface="Verdana" pitchFamily="34" charset="0"/>
                <a:cs typeface="Verdana" pitchFamily="34" charset="0"/>
              </a:rPr>
              <a:t>1</a:t>
            </a:r>
            <a:r>
              <a:rPr lang="en-US" sz="2400" b="1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400" b="1" dirty="0">
                <a:ea typeface="Verdana" pitchFamily="34" charset="0"/>
                <a:cs typeface="Verdana" pitchFamily="34" charset="0"/>
              </a:rPr>
              <a:t>μ</a:t>
            </a:r>
            <a:r>
              <a:rPr lang="en-US" sz="2400" b="1" dirty="0">
                <a:ea typeface="Verdana" pitchFamily="34" charset="0"/>
                <a:cs typeface="Verdana" pitchFamily="34" charset="0"/>
              </a:rPr>
              <a:t> ≠ 168</a:t>
            </a:r>
          </a:p>
        </p:txBody>
      </p:sp>
    </p:spTree>
    <p:extLst>
      <p:ext uri="{BB962C8B-B14F-4D97-AF65-F5344CB8AC3E}">
        <p14:creationId xmlns:p14="http://schemas.microsoft.com/office/powerpoint/2010/main" val="185122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838200" y="200026"/>
            <a:ext cx="10515600" cy="799532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Two-tail Test (</a:t>
            </a:r>
            <a:r>
              <a:rPr lang="en-US" altLang="en-US" sz="3600" b="1" dirty="0">
                <a:solidFill>
                  <a:srgbClr val="2E73C6"/>
                </a:solidFill>
                <a:sym typeface="Symbol" panose="05050102010706020507" pitchFamily="18" charset="2"/>
              </a:rPr>
              <a:t> Unknown) </a:t>
            </a:r>
            <a:endParaRPr lang="en-AU" altLang="en-US" sz="3600" b="1" dirty="0">
              <a:solidFill>
                <a:srgbClr val="2E73C6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610600" y="3810000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000">
              <a:cs typeface="Arial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486400" y="3886200"/>
            <a:ext cx="1066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000">
              <a:cs typeface="Arial" charset="0"/>
            </a:endParaRPr>
          </a:p>
        </p:txBody>
      </p:sp>
      <p:sp>
        <p:nvSpPr>
          <p:cNvPr id="7" name="Rectangle 7"/>
          <p:cNvSpPr txBox="1">
            <a:spLocks noChangeArrowheads="1"/>
          </p:cNvSpPr>
          <p:nvPr/>
        </p:nvSpPr>
        <p:spPr>
          <a:xfrm>
            <a:off x="1643064" y="2492376"/>
            <a:ext cx="2803525" cy="3529013"/>
          </a:xfrm>
          <a:prstGeom prst="rect">
            <a:avLst/>
          </a:prstGeom>
          <a:noFill/>
        </p:spPr>
        <p:txBody>
          <a:bodyPr lIns="90488" tIns="44450" rIns="90488" bIns="44450"/>
          <a:lstStyle/>
          <a:p>
            <a:pPr defTabSz="857250">
              <a:lnSpc>
                <a:spcPct val="120000"/>
              </a:lnSpc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US" sz="2400" kern="0" dirty="0">
                <a:ea typeface="Verdana" pitchFamily="34" charset="0"/>
                <a:cs typeface="Verdana" pitchFamily="34" charset="0"/>
                <a:sym typeface="Symbol" pitchFamily="18" charset="2"/>
              </a:rPr>
              <a:t> </a:t>
            </a:r>
            <a:r>
              <a:rPr lang="en-US" sz="2400" kern="0" dirty="0">
                <a:ea typeface="Verdana" pitchFamily="34" charset="0"/>
                <a:cs typeface="Verdana" pitchFamily="34" charset="0"/>
              </a:rPr>
              <a:t>= 0.05</a:t>
            </a:r>
          </a:p>
          <a:p>
            <a:pPr defTabSz="857250"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US" sz="2400" kern="0" dirty="0">
                <a:ea typeface="Verdana" pitchFamily="34" charset="0"/>
                <a:cs typeface="Verdana" pitchFamily="34" charset="0"/>
              </a:rPr>
              <a:t>n</a:t>
            </a:r>
            <a:r>
              <a:rPr lang="en-US" sz="2400" i="1" kern="0" dirty="0">
                <a:ea typeface="Verdana" pitchFamily="34" charset="0"/>
                <a:cs typeface="Verdana" pitchFamily="34" charset="0"/>
              </a:rPr>
              <a:t> </a:t>
            </a:r>
            <a:r>
              <a:rPr lang="en-US" sz="2400" kern="0" dirty="0">
                <a:ea typeface="Verdana" pitchFamily="34" charset="0"/>
                <a:cs typeface="Verdana" pitchFamily="34" charset="0"/>
              </a:rPr>
              <a:t>= 25</a:t>
            </a:r>
          </a:p>
          <a:p>
            <a:pPr defTabSz="857250"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US" sz="2400" b="1" kern="0" dirty="0">
                <a:ea typeface="Verdana" pitchFamily="34" charset="0"/>
                <a:cs typeface="Verdana" pitchFamily="34" charset="0"/>
                <a:sym typeface="Symbol" pitchFamily="18" charset="2"/>
              </a:rPr>
              <a:t> is unknown, so use a</a:t>
            </a:r>
            <a:r>
              <a:rPr lang="en-US" sz="2400" b="1" kern="0" dirty="0">
                <a:solidFill>
                  <a:srgbClr val="008000"/>
                </a:solidFill>
                <a:ea typeface="Verdana" pitchFamily="34" charset="0"/>
                <a:cs typeface="Verdana" pitchFamily="34" charset="0"/>
                <a:sym typeface="Symbol" pitchFamily="18" charset="2"/>
              </a:rPr>
              <a:t> </a:t>
            </a:r>
            <a:r>
              <a:rPr lang="en-US" sz="2400" b="1" kern="0" dirty="0">
                <a:ea typeface="Verdana" pitchFamily="34" charset="0"/>
                <a:cs typeface="Verdana" pitchFamily="34" charset="0"/>
                <a:sym typeface="Symbol" pitchFamily="18" charset="2"/>
              </a:rPr>
              <a:t>t statistic</a:t>
            </a:r>
          </a:p>
          <a:p>
            <a:pPr defTabSz="857250"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US" sz="2400" kern="0" dirty="0">
                <a:ea typeface="Verdana" pitchFamily="34" charset="0"/>
                <a:cs typeface="Verdana" pitchFamily="34" charset="0"/>
              </a:rPr>
              <a:t>Critical value:                t</a:t>
            </a:r>
            <a:r>
              <a:rPr lang="en-US" sz="2400" kern="0" baseline="-25000" dirty="0">
                <a:ea typeface="Verdana" pitchFamily="34" charset="0"/>
                <a:cs typeface="Verdana" pitchFamily="34" charset="0"/>
              </a:rPr>
              <a:t>24 </a:t>
            </a:r>
            <a:r>
              <a:rPr lang="en-US" sz="2400" kern="0" dirty="0">
                <a:ea typeface="Verdana" pitchFamily="34" charset="0"/>
                <a:cs typeface="Verdana" pitchFamily="34" charset="0"/>
              </a:rPr>
              <a:t>= ± 2.0639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4419600" y="5589588"/>
            <a:ext cx="5759450" cy="828432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ea typeface="Verdana" pitchFamily="34" charset="0"/>
                <a:cs typeface="Verdana" pitchFamily="34" charset="0"/>
              </a:rPr>
              <a:t>Do not reject H</a:t>
            </a:r>
            <a:r>
              <a:rPr lang="en-US" sz="2400" b="1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400" b="1" dirty="0">
                <a:ea typeface="Verdana" pitchFamily="34" charset="0"/>
                <a:cs typeface="Verdana" pitchFamily="34" charset="0"/>
              </a:rPr>
              <a:t>:</a:t>
            </a:r>
            <a:r>
              <a:rPr lang="en-US" sz="2400" dirty="0">
                <a:ea typeface="Verdana" pitchFamily="34" charset="0"/>
                <a:cs typeface="Verdana" pitchFamily="34" charset="0"/>
              </a:rPr>
              <a:t> not sufficient evidence that true mean cost is different than $168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9677400" y="2562868"/>
            <a:ext cx="1183907" cy="40011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cs typeface="Arial" charset="0"/>
              </a:rPr>
              <a:t>Reject H</a:t>
            </a:r>
            <a:r>
              <a:rPr lang="en-US" sz="2000" baseline="-25000" dirty="0">
                <a:cs typeface="Arial" charset="0"/>
              </a:rPr>
              <a:t>0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051718" y="2543145"/>
            <a:ext cx="1169987" cy="40011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cs typeface="Arial" charset="0"/>
              </a:rPr>
              <a:t>Reject H</a:t>
            </a:r>
            <a:r>
              <a:rPr lang="en-US" sz="2000" baseline="-25000" dirty="0">
                <a:cs typeface="Arial" charset="0"/>
              </a:rPr>
              <a:t>0</a:t>
            </a:r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 flipH="1">
            <a:off x="8991601" y="2819400"/>
            <a:ext cx="842963" cy="228600"/>
          </a:xfrm>
          <a:custGeom>
            <a:avLst/>
            <a:gdLst>
              <a:gd name="T0" fmla="*/ 9 w 582"/>
              <a:gd name="T1" fmla="*/ 177 h 183"/>
              <a:gd name="T2" fmla="*/ 0 w 582"/>
              <a:gd name="T3" fmla="*/ 132 h 183"/>
              <a:gd name="T4" fmla="*/ 258 w 582"/>
              <a:gd name="T5" fmla="*/ 114 h 183"/>
              <a:gd name="T6" fmla="*/ 423 w 582"/>
              <a:gd name="T7" fmla="*/ 66 h 183"/>
              <a:gd name="T8" fmla="*/ 504 w 582"/>
              <a:gd name="T9" fmla="*/ 48 h 183"/>
              <a:gd name="T10" fmla="*/ 582 w 582"/>
              <a:gd name="T11" fmla="*/ 0 h 183"/>
              <a:gd name="T12" fmla="*/ 582 w 582"/>
              <a:gd name="T13" fmla="*/ 183 h 183"/>
              <a:gd name="T14" fmla="*/ 9 w 582"/>
              <a:gd name="T15" fmla="*/ 182 h 183"/>
              <a:gd name="T16" fmla="*/ 9 w 582"/>
              <a:gd name="T17" fmla="*/ 177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2"/>
              <a:gd name="T28" fmla="*/ 0 h 183"/>
              <a:gd name="T29" fmla="*/ 582 w 582"/>
              <a:gd name="T30" fmla="*/ 183 h 18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2" h="183">
                <a:moveTo>
                  <a:pt x="9" y="177"/>
                </a:moveTo>
                <a:lnTo>
                  <a:pt x="0" y="132"/>
                </a:lnTo>
                <a:lnTo>
                  <a:pt x="258" y="114"/>
                </a:lnTo>
                <a:lnTo>
                  <a:pt x="423" y="66"/>
                </a:lnTo>
                <a:lnTo>
                  <a:pt x="504" y="48"/>
                </a:lnTo>
                <a:lnTo>
                  <a:pt x="582" y="0"/>
                </a:lnTo>
                <a:lnTo>
                  <a:pt x="582" y="183"/>
                </a:lnTo>
                <a:lnTo>
                  <a:pt x="9" y="182"/>
                </a:lnTo>
                <a:lnTo>
                  <a:pt x="9" y="177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5105400" y="2819400"/>
            <a:ext cx="833438" cy="228600"/>
          </a:xfrm>
          <a:custGeom>
            <a:avLst/>
            <a:gdLst>
              <a:gd name="T0" fmla="*/ 9 w 582"/>
              <a:gd name="T1" fmla="*/ 177 h 183"/>
              <a:gd name="T2" fmla="*/ 0 w 582"/>
              <a:gd name="T3" fmla="*/ 132 h 183"/>
              <a:gd name="T4" fmla="*/ 258 w 582"/>
              <a:gd name="T5" fmla="*/ 114 h 183"/>
              <a:gd name="T6" fmla="*/ 423 w 582"/>
              <a:gd name="T7" fmla="*/ 66 h 183"/>
              <a:gd name="T8" fmla="*/ 504 w 582"/>
              <a:gd name="T9" fmla="*/ 48 h 183"/>
              <a:gd name="T10" fmla="*/ 582 w 582"/>
              <a:gd name="T11" fmla="*/ 0 h 183"/>
              <a:gd name="T12" fmla="*/ 582 w 582"/>
              <a:gd name="T13" fmla="*/ 183 h 183"/>
              <a:gd name="T14" fmla="*/ 9 w 582"/>
              <a:gd name="T15" fmla="*/ 182 h 183"/>
              <a:gd name="T16" fmla="*/ 9 w 582"/>
              <a:gd name="T17" fmla="*/ 177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2"/>
              <a:gd name="T28" fmla="*/ 0 h 183"/>
              <a:gd name="T29" fmla="*/ 582 w 582"/>
              <a:gd name="T30" fmla="*/ 183 h 18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2" h="183">
                <a:moveTo>
                  <a:pt x="9" y="177"/>
                </a:moveTo>
                <a:lnTo>
                  <a:pt x="0" y="132"/>
                </a:lnTo>
                <a:lnTo>
                  <a:pt x="258" y="114"/>
                </a:lnTo>
                <a:lnTo>
                  <a:pt x="423" y="66"/>
                </a:lnTo>
                <a:lnTo>
                  <a:pt x="504" y="48"/>
                </a:lnTo>
                <a:lnTo>
                  <a:pt x="582" y="0"/>
                </a:lnTo>
                <a:lnTo>
                  <a:pt x="582" y="183"/>
                </a:lnTo>
                <a:lnTo>
                  <a:pt x="9" y="182"/>
                </a:lnTo>
                <a:lnTo>
                  <a:pt x="9" y="177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3" name="Freeform 14"/>
          <p:cNvSpPr>
            <a:spLocks/>
          </p:cNvSpPr>
          <p:nvPr/>
        </p:nvSpPr>
        <p:spPr bwMode="auto">
          <a:xfrm>
            <a:off x="5181600" y="1676400"/>
            <a:ext cx="2362200" cy="1295400"/>
          </a:xfrm>
          <a:custGeom>
            <a:avLst/>
            <a:gdLst>
              <a:gd name="T0" fmla="*/ 0 w 600"/>
              <a:gd name="T1" fmla="*/ 575 h 576"/>
              <a:gd name="T2" fmla="*/ 63 w 600"/>
              <a:gd name="T3" fmla="*/ 570 h 576"/>
              <a:gd name="T4" fmla="*/ 95 w 600"/>
              <a:gd name="T5" fmla="*/ 562 h 576"/>
              <a:gd name="T6" fmla="*/ 127 w 600"/>
              <a:gd name="T7" fmla="*/ 553 h 576"/>
              <a:gd name="T8" fmla="*/ 158 w 600"/>
              <a:gd name="T9" fmla="*/ 540 h 576"/>
              <a:gd name="T10" fmla="*/ 190 w 600"/>
              <a:gd name="T11" fmla="*/ 521 h 576"/>
              <a:gd name="T12" fmla="*/ 222 w 600"/>
              <a:gd name="T13" fmla="*/ 498 h 576"/>
              <a:gd name="T14" fmla="*/ 284 w 600"/>
              <a:gd name="T15" fmla="*/ 432 h 576"/>
              <a:gd name="T16" fmla="*/ 347 w 600"/>
              <a:gd name="T17" fmla="*/ 338 h 576"/>
              <a:gd name="T18" fmla="*/ 410 w 600"/>
              <a:gd name="T19" fmla="*/ 224 h 576"/>
              <a:gd name="T20" fmla="*/ 441 w 600"/>
              <a:gd name="T21" fmla="*/ 167 h 576"/>
              <a:gd name="T22" fmla="*/ 473 w 600"/>
              <a:gd name="T23" fmla="*/ 114 h 576"/>
              <a:gd name="T24" fmla="*/ 505 w 600"/>
              <a:gd name="T25" fmla="*/ 67 h 576"/>
              <a:gd name="T26" fmla="*/ 535 w 600"/>
              <a:gd name="T27" fmla="*/ 31 h 576"/>
              <a:gd name="T28" fmla="*/ 567 w 600"/>
              <a:gd name="T29" fmla="*/ 8 h 576"/>
              <a:gd name="T30" fmla="*/ 599 w 600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00"/>
              <a:gd name="T49" fmla="*/ 0 h 576"/>
              <a:gd name="T50" fmla="*/ 600 w 600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00" h="576">
                <a:moveTo>
                  <a:pt x="0" y="575"/>
                </a:moveTo>
                <a:lnTo>
                  <a:pt x="63" y="570"/>
                </a:lnTo>
                <a:lnTo>
                  <a:pt x="95" y="562"/>
                </a:lnTo>
                <a:lnTo>
                  <a:pt x="127" y="553"/>
                </a:lnTo>
                <a:lnTo>
                  <a:pt x="158" y="540"/>
                </a:lnTo>
                <a:lnTo>
                  <a:pt x="190" y="521"/>
                </a:lnTo>
                <a:lnTo>
                  <a:pt x="222" y="498"/>
                </a:lnTo>
                <a:lnTo>
                  <a:pt x="284" y="432"/>
                </a:lnTo>
                <a:lnTo>
                  <a:pt x="347" y="338"/>
                </a:lnTo>
                <a:lnTo>
                  <a:pt x="410" y="224"/>
                </a:lnTo>
                <a:lnTo>
                  <a:pt x="441" y="167"/>
                </a:lnTo>
                <a:lnTo>
                  <a:pt x="473" y="114"/>
                </a:lnTo>
                <a:lnTo>
                  <a:pt x="505" y="67"/>
                </a:lnTo>
                <a:lnTo>
                  <a:pt x="535" y="31"/>
                </a:lnTo>
                <a:lnTo>
                  <a:pt x="567" y="8"/>
                </a:lnTo>
                <a:lnTo>
                  <a:pt x="599" y="0"/>
                </a:lnTo>
              </a:path>
            </a:pathLst>
          </a:custGeom>
          <a:noFill/>
          <a:ln w="5080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>
            <a:off x="7543800" y="1676400"/>
            <a:ext cx="2209800" cy="1295400"/>
          </a:xfrm>
          <a:custGeom>
            <a:avLst/>
            <a:gdLst>
              <a:gd name="T0" fmla="*/ 575 w 576"/>
              <a:gd name="T1" fmla="*/ 575 h 576"/>
              <a:gd name="T2" fmla="*/ 515 w 576"/>
              <a:gd name="T3" fmla="*/ 570 h 576"/>
              <a:gd name="T4" fmla="*/ 484 w 576"/>
              <a:gd name="T5" fmla="*/ 562 h 576"/>
              <a:gd name="T6" fmla="*/ 455 w 576"/>
              <a:gd name="T7" fmla="*/ 553 h 576"/>
              <a:gd name="T8" fmla="*/ 424 w 576"/>
              <a:gd name="T9" fmla="*/ 540 h 576"/>
              <a:gd name="T10" fmla="*/ 393 w 576"/>
              <a:gd name="T11" fmla="*/ 521 h 576"/>
              <a:gd name="T12" fmla="*/ 364 w 576"/>
              <a:gd name="T13" fmla="*/ 498 h 576"/>
              <a:gd name="T14" fmla="*/ 303 w 576"/>
              <a:gd name="T15" fmla="*/ 432 h 576"/>
              <a:gd name="T16" fmla="*/ 242 w 576"/>
              <a:gd name="T17" fmla="*/ 338 h 576"/>
              <a:gd name="T18" fmla="*/ 182 w 576"/>
              <a:gd name="T19" fmla="*/ 224 h 576"/>
              <a:gd name="T20" fmla="*/ 151 w 576"/>
              <a:gd name="T21" fmla="*/ 167 h 576"/>
              <a:gd name="T22" fmla="*/ 120 w 576"/>
              <a:gd name="T23" fmla="*/ 114 h 576"/>
              <a:gd name="T24" fmla="*/ 91 w 576"/>
              <a:gd name="T25" fmla="*/ 67 h 576"/>
              <a:gd name="T26" fmla="*/ 60 w 576"/>
              <a:gd name="T27" fmla="*/ 31 h 576"/>
              <a:gd name="T28" fmla="*/ 30 w 576"/>
              <a:gd name="T29" fmla="*/ 8 h 576"/>
              <a:gd name="T30" fmla="*/ 0 w 576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76"/>
              <a:gd name="T49" fmla="*/ 0 h 576"/>
              <a:gd name="T50" fmla="*/ 576 w 576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76" h="576">
                <a:moveTo>
                  <a:pt x="575" y="575"/>
                </a:moveTo>
                <a:lnTo>
                  <a:pt x="515" y="570"/>
                </a:lnTo>
                <a:lnTo>
                  <a:pt x="484" y="562"/>
                </a:lnTo>
                <a:lnTo>
                  <a:pt x="455" y="553"/>
                </a:lnTo>
                <a:lnTo>
                  <a:pt x="424" y="540"/>
                </a:lnTo>
                <a:lnTo>
                  <a:pt x="393" y="521"/>
                </a:lnTo>
                <a:lnTo>
                  <a:pt x="364" y="498"/>
                </a:lnTo>
                <a:lnTo>
                  <a:pt x="303" y="432"/>
                </a:lnTo>
                <a:lnTo>
                  <a:pt x="242" y="338"/>
                </a:lnTo>
                <a:lnTo>
                  <a:pt x="182" y="224"/>
                </a:lnTo>
                <a:lnTo>
                  <a:pt x="151" y="167"/>
                </a:lnTo>
                <a:lnTo>
                  <a:pt x="120" y="114"/>
                </a:lnTo>
                <a:lnTo>
                  <a:pt x="91" y="67"/>
                </a:lnTo>
                <a:lnTo>
                  <a:pt x="60" y="31"/>
                </a:lnTo>
                <a:lnTo>
                  <a:pt x="30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5" name="Line 16"/>
          <p:cNvSpPr>
            <a:spLocks noChangeShapeType="1"/>
          </p:cNvSpPr>
          <p:nvPr/>
        </p:nvSpPr>
        <p:spPr bwMode="auto">
          <a:xfrm>
            <a:off x="4953000" y="3048000"/>
            <a:ext cx="510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6" name="Line 17"/>
          <p:cNvSpPr>
            <a:spLocks noChangeShapeType="1"/>
          </p:cNvSpPr>
          <p:nvPr/>
        </p:nvSpPr>
        <p:spPr bwMode="auto">
          <a:xfrm>
            <a:off x="5181600" y="2514600"/>
            <a:ext cx="4572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 flipH="1">
            <a:off x="4495801" y="2133601"/>
            <a:ext cx="1755775" cy="4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kern="0" dirty="0">
                <a:cs typeface="Arial" charset="0"/>
                <a:sym typeface="Symbol" pitchFamily="18" charset="2"/>
              </a:rPr>
              <a:t> / </a:t>
            </a:r>
            <a:r>
              <a:rPr lang="en-US" sz="2400" dirty="0">
                <a:cs typeface="Arial" charset="0"/>
              </a:rPr>
              <a:t>2=0.025</a:t>
            </a:r>
          </a:p>
        </p:txBody>
      </p:sp>
      <p:sp>
        <p:nvSpPr>
          <p:cNvPr id="18" name="Line 19"/>
          <p:cNvSpPr>
            <a:spLocks noChangeShapeType="1"/>
          </p:cNvSpPr>
          <p:nvPr/>
        </p:nvSpPr>
        <p:spPr bwMode="auto">
          <a:xfrm>
            <a:off x="7543800" y="1676400"/>
            <a:ext cx="0" cy="1371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9" name="Line 20"/>
          <p:cNvSpPr>
            <a:spLocks noChangeShapeType="1"/>
          </p:cNvSpPr>
          <p:nvPr/>
        </p:nvSpPr>
        <p:spPr bwMode="auto">
          <a:xfrm>
            <a:off x="5943600" y="31242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5562600" y="3429000"/>
            <a:ext cx="1238250" cy="36988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cs typeface="Arial" charset="0"/>
              </a:rPr>
              <a:t>-t</a:t>
            </a:r>
            <a:r>
              <a:rPr lang="en-US" baseline="-25000" dirty="0">
                <a:cs typeface="Arial" charset="0"/>
              </a:rPr>
              <a:t> n-1,</a:t>
            </a:r>
            <a:r>
              <a:rPr lang="en-US" kern="0" dirty="0">
                <a:cs typeface="Arial" charset="0"/>
                <a:sym typeface="Symbol" pitchFamily="18" charset="2"/>
              </a:rPr>
              <a:t>  </a:t>
            </a:r>
            <a:r>
              <a:rPr lang="en-US" baseline="-25000" dirty="0">
                <a:cs typeface="Arial" charset="0"/>
              </a:rPr>
              <a:t>/2</a:t>
            </a:r>
            <a:endParaRPr lang="el-GR" baseline="-25000" dirty="0">
              <a:cs typeface="Arial" charset="0"/>
            </a:endParaRPr>
          </a:p>
        </p:txBody>
      </p:sp>
      <p:sp>
        <p:nvSpPr>
          <p:cNvPr id="21" name="Line 22"/>
          <p:cNvSpPr>
            <a:spLocks noChangeShapeType="1"/>
          </p:cNvSpPr>
          <p:nvPr/>
        </p:nvSpPr>
        <p:spPr bwMode="auto">
          <a:xfrm>
            <a:off x="5943600" y="3276600"/>
            <a:ext cx="3048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6827838" y="2228850"/>
            <a:ext cx="1524000" cy="83099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cs typeface="Arial" charset="0"/>
              </a:rPr>
              <a:t>Do not reject H</a:t>
            </a:r>
            <a:r>
              <a:rPr lang="en-US" sz="2400" baseline="-25000" dirty="0">
                <a:cs typeface="Arial" charset="0"/>
              </a:rPr>
              <a:t>0</a:t>
            </a:r>
          </a:p>
        </p:txBody>
      </p:sp>
      <p:sp>
        <p:nvSpPr>
          <p:cNvPr id="23" name="Line 24"/>
          <p:cNvSpPr>
            <a:spLocks noChangeShapeType="1"/>
          </p:cNvSpPr>
          <p:nvPr/>
        </p:nvSpPr>
        <p:spPr bwMode="auto">
          <a:xfrm>
            <a:off x="4800600" y="3276600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4" name="Text Box 25"/>
          <p:cNvSpPr txBox="1">
            <a:spLocks noChangeArrowheads="1"/>
          </p:cNvSpPr>
          <p:nvPr/>
        </p:nvSpPr>
        <p:spPr bwMode="auto">
          <a:xfrm>
            <a:off x="7315200" y="3505200"/>
            <a:ext cx="457200" cy="4000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>
                <a:cs typeface="Arial" charset="0"/>
              </a:rPr>
              <a:t>0</a:t>
            </a:r>
            <a:endParaRPr lang="el-GR" sz="2000" baseline="-25000">
              <a:cs typeface="Arial" charset="0"/>
            </a:endParaRPr>
          </a:p>
        </p:txBody>
      </p:sp>
      <p:sp>
        <p:nvSpPr>
          <p:cNvPr id="25" name="Line 26"/>
          <p:cNvSpPr>
            <a:spLocks noChangeShapeType="1"/>
          </p:cNvSpPr>
          <p:nvPr/>
        </p:nvSpPr>
        <p:spPr bwMode="auto">
          <a:xfrm>
            <a:off x="8991600" y="31242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>
            <a:off x="8991600" y="3276600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 flipH="1">
            <a:off x="9144000" y="2514600"/>
            <a:ext cx="3048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8" name="Rectangle 29"/>
          <p:cNvSpPr>
            <a:spLocks noChangeArrowheads="1"/>
          </p:cNvSpPr>
          <p:nvPr/>
        </p:nvSpPr>
        <p:spPr bwMode="auto">
          <a:xfrm flipH="1">
            <a:off x="8839201" y="2133601"/>
            <a:ext cx="1630363" cy="4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kern="0" dirty="0">
                <a:cs typeface="Arial" charset="0"/>
                <a:sym typeface="Symbol" pitchFamily="18" charset="2"/>
              </a:rPr>
              <a:t> </a:t>
            </a:r>
            <a:r>
              <a:rPr lang="en-US" sz="2400" dirty="0">
                <a:cs typeface="Arial" charset="0"/>
              </a:rPr>
              <a:t>/2=0.025</a:t>
            </a:r>
          </a:p>
        </p:txBody>
      </p:sp>
      <p:sp>
        <p:nvSpPr>
          <p:cNvPr id="29" name="Rectangle 30"/>
          <p:cNvSpPr>
            <a:spLocks noChangeArrowheads="1"/>
          </p:cNvSpPr>
          <p:nvPr/>
        </p:nvSpPr>
        <p:spPr bwMode="auto">
          <a:xfrm flipH="1">
            <a:off x="5486401" y="3810001"/>
            <a:ext cx="1387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b="1" dirty="0">
                <a:cs typeface="Arial" charset="0"/>
              </a:rPr>
              <a:t>-2.0639</a:t>
            </a:r>
          </a:p>
        </p:txBody>
      </p:sp>
      <p:sp>
        <p:nvSpPr>
          <p:cNvPr id="30" name="Rectangle 31"/>
          <p:cNvSpPr>
            <a:spLocks noChangeArrowheads="1"/>
          </p:cNvSpPr>
          <p:nvPr/>
        </p:nvSpPr>
        <p:spPr bwMode="auto">
          <a:xfrm flipH="1">
            <a:off x="8610600" y="3733800"/>
            <a:ext cx="12192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b="1" dirty="0">
                <a:cs typeface="Arial" charset="0"/>
              </a:rPr>
              <a:t>2.0639</a:t>
            </a:r>
          </a:p>
        </p:txBody>
      </p:sp>
      <p:graphicFrame>
        <p:nvGraphicFramePr>
          <p:cNvPr id="38943" name="Object 32">
            <a:hlinkClick r:id="" action="ppaction://ole?verb=0"/>
          </p:cNvPr>
          <p:cNvGraphicFramePr>
            <a:graphicFrameLocks/>
          </p:cNvGraphicFramePr>
          <p:nvPr/>
        </p:nvGraphicFramePr>
        <p:xfrm>
          <a:off x="5370513" y="4365625"/>
          <a:ext cx="4665662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Equation" r:id="rId3" imgW="2164680" imgH="534960" progId="Equation.3">
                  <p:embed/>
                </p:oleObj>
              </mc:Choice>
              <mc:Fallback>
                <p:oleObj name="Equation" r:id="rId3" imgW="2164680" imgH="534960" progId="Equation.3">
                  <p:embed/>
                  <p:pic>
                    <p:nvPicPr>
                      <p:cNvPr id="38943" name="Object 32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0513" y="4365625"/>
                        <a:ext cx="4665662" cy="10096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3"/>
          <p:cNvSpPr>
            <a:spLocks noChangeArrowheads="1"/>
          </p:cNvSpPr>
          <p:nvPr/>
        </p:nvSpPr>
        <p:spPr bwMode="auto">
          <a:xfrm flipH="1">
            <a:off x="7739064" y="3886201"/>
            <a:ext cx="10239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b="1" dirty="0">
                <a:cs typeface="Arial" charset="0"/>
              </a:rPr>
              <a:t>1.46</a:t>
            </a:r>
          </a:p>
        </p:txBody>
      </p:sp>
      <p:sp>
        <p:nvSpPr>
          <p:cNvPr id="33" name="Line 34"/>
          <p:cNvSpPr>
            <a:spLocks noChangeShapeType="1"/>
          </p:cNvSpPr>
          <p:nvPr/>
        </p:nvSpPr>
        <p:spPr bwMode="auto">
          <a:xfrm flipV="1">
            <a:off x="8382000" y="3276600"/>
            <a:ext cx="0" cy="609600"/>
          </a:xfrm>
          <a:prstGeom prst="line">
            <a:avLst/>
          </a:prstGeom>
          <a:noFill/>
          <a:ln w="57150">
            <a:solidFill>
              <a:schemeClr val="accent4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34" name="Rectangle 36"/>
          <p:cNvSpPr>
            <a:spLocks noChangeArrowheads="1"/>
          </p:cNvSpPr>
          <p:nvPr/>
        </p:nvSpPr>
        <p:spPr bwMode="auto">
          <a:xfrm>
            <a:off x="4504225" y="1263227"/>
            <a:ext cx="2057400" cy="88197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lnSpc>
                <a:spcPct val="110000"/>
              </a:lnSpc>
              <a:defRPr/>
            </a:pPr>
            <a:r>
              <a:rPr lang="en-US" sz="2400" b="1" dirty="0">
                <a:cs typeface="Arial" charset="0"/>
              </a:rPr>
              <a:t>H</a:t>
            </a:r>
            <a:r>
              <a:rPr lang="en-US" sz="2400" b="1" baseline="-25000" dirty="0">
                <a:cs typeface="Arial" charset="0"/>
              </a:rPr>
              <a:t>0</a:t>
            </a:r>
            <a:r>
              <a:rPr lang="en-US" sz="2400" b="1" dirty="0">
                <a:cs typeface="Arial" charset="0"/>
              </a:rPr>
              <a:t>: </a:t>
            </a:r>
            <a:r>
              <a:rPr lang="el-GR" sz="2400" b="1" dirty="0">
                <a:cs typeface="Arial" charset="0"/>
              </a:rPr>
              <a:t>μ</a:t>
            </a:r>
            <a:r>
              <a:rPr lang="en-US" sz="2400" b="1" dirty="0">
                <a:cs typeface="Arial" charset="0"/>
              </a:rPr>
              <a:t> = 168  </a:t>
            </a:r>
          </a:p>
          <a:p>
            <a:pPr eaLnBrk="0" hangingPunct="0">
              <a:lnSpc>
                <a:spcPct val="110000"/>
              </a:lnSpc>
              <a:defRPr/>
            </a:pPr>
            <a:r>
              <a:rPr lang="en-US" sz="2400" b="1" dirty="0">
                <a:cs typeface="Arial" charset="0"/>
              </a:rPr>
              <a:t>H</a:t>
            </a:r>
            <a:r>
              <a:rPr lang="en-US" sz="2400" b="1" baseline="-25000" dirty="0">
                <a:cs typeface="Arial" charset="0"/>
              </a:rPr>
              <a:t>1</a:t>
            </a:r>
            <a:r>
              <a:rPr lang="en-US" sz="2400" b="1" dirty="0">
                <a:cs typeface="Arial" charset="0"/>
              </a:rPr>
              <a:t>: </a:t>
            </a:r>
            <a:r>
              <a:rPr lang="el-GR" sz="2400" b="1" dirty="0">
                <a:cs typeface="Arial" charset="0"/>
              </a:rPr>
              <a:t>μ</a:t>
            </a:r>
            <a:r>
              <a:rPr lang="en-US" sz="2400" b="1" dirty="0">
                <a:cs typeface="Arial" charset="0"/>
              </a:rPr>
              <a:t> ≠ 168</a:t>
            </a:r>
          </a:p>
        </p:txBody>
      </p:sp>
      <p:sp>
        <p:nvSpPr>
          <p:cNvPr id="35" name="Text Box 37"/>
          <p:cNvSpPr txBox="1">
            <a:spLocks noChangeArrowheads="1"/>
          </p:cNvSpPr>
          <p:nvPr/>
        </p:nvSpPr>
        <p:spPr bwMode="auto">
          <a:xfrm>
            <a:off x="8610600" y="3352801"/>
            <a:ext cx="1066800" cy="3968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>
                <a:cs typeface="Arial" charset="0"/>
              </a:rPr>
              <a:t>t</a:t>
            </a:r>
            <a:r>
              <a:rPr lang="en-US" sz="2000" baseline="-25000">
                <a:cs typeface="Arial" charset="0"/>
              </a:rPr>
              <a:t> n-1,</a:t>
            </a:r>
            <a:r>
              <a:rPr lang="el-GR" sz="2000" baseline="-25000">
                <a:cs typeface="Arial" charset="0"/>
              </a:rPr>
              <a:t>α</a:t>
            </a:r>
            <a:r>
              <a:rPr lang="en-US" sz="2000" baseline="-25000">
                <a:cs typeface="Arial" charset="0"/>
              </a:rPr>
              <a:t>/2</a:t>
            </a:r>
            <a:endParaRPr lang="el-GR" sz="2000" baseline="-25000"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9407" y="1114982"/>
            <a:ext cx="33210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/>
              <a:t>Example: </a:t>
            </a:r>
            <a:r>
              <a:rPr lang="en-US" altLang="en-US" sz="2800" dirty="0"/>
              <a:t>(continued)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409448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AU" altLang="en-US" sz="3600" b="1" dirty="0">
                <a:solidFill>
                  <a:srgbClr val="2E73C6"/>
                </a:solidFill>
              </a:rPr>
              <a:t>So far we’ve focussed on 2 tail tests. </a:t>
            </a:r>
            <a:br>
              <a:rPr lang="en-AU" altLang="en-US" sz="3600" b="1" dirty="0">
                <a:solidFill>
                  <a:srgbClr val="2E73C6"/>
                </a:solidFill>
              </a:rPr>
            </a:br>
            <a:r>
              <a:rPr lang="en-AU" altLang="en-US" sz="3600" b="1" dirty="0">
                <a:solidFill>
                  <a:srgbClr val="2E73C6"/>
                </a:solidFill>
              </a:rPr>
              <a:t>Now lets look at One-tail Tests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544638" y="1412876"/>
            <a:ext cx="8943850" cy="1439863"/>
          </a:xfrm>
          <a:prstGeom prst="rect">
            <a:avLst/>
          </a:prstGeom>
        </p:spPr>
        <p:txBody>
          <a:bodyPr/>
          <a:lstStyle/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2000" kern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The alternative hypothesis often focuses on a particular direction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692275" y="3328988"/>
            <a:ext cx="1733550" cy="884729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lnSpc>
                <a:spcPct val="110000"/>
              </a:lnSpc>
              <a:defRPr/>
            </a:pPr>
            <a:r>
              <a:rPr lang="en-US" sz="2800" b="1" dirty="0">
                <a:ea typeface="Verdana" pitchFamily="34" charset="0"/>
                <a:cs typeface="Verdana" pitchFamily="34" charset="0"/>
              </a:rPr>
              <a:t>H</a:t>
            </a:r>
            <a:r>
              <a:rPr lang="en-US" sz="2800" b="1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800" b="1" dirty="0">
                <a:ea typeface="Verdana" pitchFamily="34" charset="0"/>
                <a:cs typeface="Verdana" pitchFamily="34" charset="0"/>
              </a:rPr>
              <a:t>μ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 ≥ 72   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en-US" sz="2800" b="1" dirty="0">
                <a:ea typeface="Verdana" pitchFamily="34" charset="0"/>
                <a:cs typeface="Verdana" pitchFamily="34" charset="0"/>
              </a:rPr>
              <a:t>H</a:t>
            </a:r>
            <a:r>
              <a:rPr lang="en-US" sz="2800" b="1" baseline="-25000" dirty="0">
                <a:ea typeface="Verdana" pitchFamily="34" charset="0"/>
                <a:cs typeface="Verdana" pitchFamily="34" charset="0"/>
              </a:rPr>
              <a:t>1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800" b="1" dirty="0">
                <a:ea typeface="Verdana" pitchFamily="34" charset="0"/>
                <a:cs typeface="Verdana" pitchFamily="34" charset="0"/>
              </a:rPr>
              <a:t>μ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 &lt; 72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681163" y="4776788"/>
            <a:ext cx="1820862" cy="884729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lnSpc>
                <a:spcPct val="110000"/>
              </a:lnSpc>
              <a:defRPr/>
            </a:pPr>
            <a:r>
              <a:rPr lang="en-US" sz="2800" b="1" dirty="0">
                <a:ea typeface="Verdana" pitchFamily="34" charset="0"/>
                <a:cs typeface="Verdana" pitchFamily="34" charset="0"/>
              </a:rPr>
              <a:t>H</a:t>
            </a:r>
            <a:r>
              <a:rPr lang="en-US" sz="2800" b="1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800" b="1" dirty="0">
                <a:ea typeface="Verdana" pitchFamily="34" charset="0"/>
                <a:cs typeface="Verdana" pitchFamily="34" charset="0"/>
              </a:rPr>
              <a:t>μ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 ≤ 72  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en-US" sz="2800" b="1" dirty="0">
                <a:ea typeface="Verdana" pitchFamily="34" charset="0"/>
                <a:cs typeface="Verdana" pitchFamily="34" charset="0"/>
              </a:rPr>
              <a:t>H</a:t>
            </a:r>
            <a:r>
              <a:rPr lang="en-US" sz="2800" b="1" baseline="-25000" dirty="0">
                <a:ea typeface="Verdana" pitchFamily="34" charset="0"/>
                <a:cs typeface="Verdana" pitchFamily="34" charset="0"/>
              </a:rPr>
              <a:t>1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800" b="1" dirty="0">
                <a:ea typeface="Verdana" pitchFamily="34" charset="0"/>
                <a:cs typeface="Verdana" pitchFamily="34" charset="0"/>
              </a:rPr>
              <a:t>μ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 &gt; 72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124325" y="3200400"/>
            <a:ext cx="58943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This is a 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lower</a:t>
            </a:r>
            <a:r>
              <a:rPr lang="en-US" sz="2800" dirty="0">
                <a:ea typeface="Verdana" pitchFamily="34" charset="0"/>
                <a:cs typeface="Verdana" pitchFamily="34" charset="0"/>
              </a:rPr>
              <a:t>-tail test since the alternative hypothesis is focused on the lower tail below the mean of 72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113213" y="4724400"/>
            <a:ext cx="59817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This is an 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upper</a:t>
            </a:r>
            <a:r>
              <a:rPr lang="en-US" sz="2800" dirty="0">
                <a:ea typeface="Verdana" pitchFamily="34" charset="0"/>
                <a:cs typeface="Verdana" pitchFamily="34" charset="0"/>
              </a:rPr>
              <a:t>-tail test since the alternative hypothesis is focused on the upper tail above the mean of 72</a:t>
            </a: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3459164" y="3673475"/>
            <a:ext cx="606425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000">
              <a:cs typeface="Arial" charset="0"/>
            </a:endParaRP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3532189" y="5108575"/>
            <a:ext cx="606425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0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72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6" grpId="0" animBg="1"/>
      <p:bldP spid="7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5175"/>
          </a:xfrm>
        </p:spPr>
        <p:txBody>
          <a:bodyPr>
            <a:normAutofit/>
          </a:bodyPr>
          <a:lstStyle/>
          <a:p>
            <a:pPr algn="ctr"/>
            <a:r>
              <a:rPr lang="en-AU" altLang="en-US" sz="3600" b="1" dirty="0">
                <a:solidFill>
                  <a:srgbClr val="2E73C6"/>
                </a:solidFill>
              </a:rPr>
              <a:t>Lower-tail Tests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812926" y="3644900"/>
            <a:ext cx="1520825" cy="46166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cs typeface="Arial" charset="0"/>
              </a:rPr>
              <a:t>Reject H</a:t>
            </a:r>
            <a:r>
              <a:rPr lang="en-US" sz="2400" baseline="-25000" dirty="0">
                <a:cs typeface="Arial" charset="0"/>
              </a:rPr>
              <a:t>0</a:t>
            </a:r>
          </a:p>
        </p:txBody>
      </p:sp>
      <p:sp>
        <p:nvSpPr>
          <p:cNvPr id="29702" name="Text Box 3"/>
          <p:cNvSpPr txBox="1">
            <a:spLocks noChangeArrowheads="1"/>
          </p:cNvSpPr>
          <p:nvPr/>
        </p:nvSpPr>
        <p:spPr bwMode="auto">
          <a:xfrm>
            <a:off x="4849813" y="3287713"/>
            <a:ext cx="2125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Arial" panose="020B0604020202020204" pitchFamily="34" charset="0"/>
              </a:rPr>
              <a:t>Do not reject H</a:t>
            </a:r>
            <a:r>
              <a:rPr lang="en-US" altLang="en-US" sz="2000" baseline="-25000"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3629025" y="3622675"/>
            <a:ext cx="833438" cy="228600"/>
          </a:xfrm>
          <a:custGeom>
            <a:avLst/>
            <a:gdLst>
              <a:gd name="T0" fmla="*/ 9 w 582"/>
              <a:gd name="T1" fmla="*/ 177 h 183"/>
              <a:gd name="T2" fmla="*/ 0 w 582"/>
              <a:gd name="T3" fmla="*/ 132 h 183"/>
              <a:gd name="T4" fmla="*/ 258 w 582"/>
              <a:gd name="T5" fmla="*/ 114 h 183"/>
              <a:gd name="T6" fmla="*/ 423 w 582"/>
              <a:gd name="T7" fmla="*/ 66 h 183"/>
              <a:gd name="T8" fmla="*/ 504 w 582"/>
              <a:gd name="T9" fmla="*/ 48 h 183"/>
              <a:gd name="T10" fmla="*/ 582 w 582"/>
              <a:gd name="T11" fmla="*/ 0 h 183"/>
              <a:gd name="T12" fmla="*/ 582 w 582"/>
              <a:gd name="T13" fmla="*/ 183 h 183"/>
              <a:gd name="T14" fmla="*/ 9 w 582"/>
              <a:gd name="T15" fmla="*/ 182 h 183"/>
              <a:gd name="T16" fmla="*/ 9 w 582"/>
              <a:gd name="T17" fmla="*/ 177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2"/>
              <a:gd name="T28" fmla="*/ 0 h 183"/>
              <a:gd name="T29" fmla="*/ 582 w 582"/>
              <a:gd name="T30" fmla="*/ 183 h 18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2" h="183">
                <a:moveTo>
                  <a:pt x="9" y="177"/>
                </a:moveTo>
                <a:lnTo>
                  <a:pt x="0" y="132"/>
                </a:lnTo>
                <a:lnTo>
                  <a:pt x="258" y="114"/>
                </a:lnTo>
                <a:lnTo>
                  <a:pt x="423" y="66"/>
                </a:lnTo>
                <a:lnTo>
                  <a:pt x="504" y="48"/>
                </a:lnTo>
                <a:lnTo>
                  <a:pt x="582" y="0"/>
                </a:lnTo>
                <a:lnTo>
                  <a:pt x="582" y="183"/>
                </a:lnTo>
                <a:lnTo>
                  <a:pt x="9" y="182"/>
                </a:lnTo>
                <a:lnTo>
                  <a:pt x="9" y="177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9704" name="Freeform 7"/>
          <p:cNvSpPr>
            <a:spLocks/>
          </p:cNvSpPr>
          <p:nvPr/>
        </p:nvSpPr>
        <p:spPr bwMode="auto">
          <a:xfrm>
            <a:off x="3705225" y="2479675"/>
            <a:ext cx="2362200" cy="1295400"/>
          </a:xfrm>
          <a:custGeom>
            <a:avLst/>
            <a:gdLst>
              <a:gd name="T0" fmla="*/ 0 w 600"/>
              <a:gd name="T1" fmla="*/ 2147483647 h 576"/>
              <a:gd name="T2" fmla="*/ 2147483647 w 600"/>
              <a:gd name="T3" fmla="*/ 2147483647 h 576"/>
              <a:gd name="T4" fmla="*/ 2147483647 w 600"/>
              <a:gd name="T5" fmla="*/ 2147483647 h 576"/>
              <a:gd name="T6" fmla="*/ 2147483647 w 600"/>
              <a:gd name="T7" fmla="*/ 2147483647 h 576"/>
              <a:gd name="T8" fmla="*/ 2147483647 w 600"/>
              <a:gd name="T9" fmla="*/ 2147483647 h 576"/>
              <a:gd name="T10" fmla="*/ 2147483647 w 600"/>
              <a:gd name="T11" fmla="*/ 2147483647 h 576"/>
              <a:gd name="T12" fmla="*/ 2147483647 w 600"/>
              <a:gd name="T13" fmla="*/ 2147483647 h 576"/>
              <a:gd name="T14" fmla="*/ 2147483647 w 600"/>
              <a:gd name="T15" fmla="*/ 2147483647 h 576"/>
              <a:gd name="T16" fmla="*/ 2147483647 w 600"/>
              <a:gd name="T17" fmla="*/ 2147483647 h 576"/>
              <a:gd name="T18" fmla="*/ 2147483647 w 600"/>
              <a:gd name="T19" fmla="*/ 2147483647 h 576"/>
              <a:gd name="T20" fmla="*/ 2147483647 w 600"/>
              <a:gd name="T21" fmla="*/ 2147483647 h 576"/>
              <a:gd name="T22" fmla="*/ 2147483647 w 600"/>
              <a:gd name="T23" fmla="*/ 2147483647 h 576"/>
              <a:gd name="T24" fmla="*/ 2147483647 w 600"/>
              <a:gd name="T25" fmla="*/ 2147483647 h 576"/>
              <a:gd name="T26" fmla="*/ 2147483647 w 600"/>
              <a:gd name="T27" fmla="*/ 2147483647 h 576"/>
              <a:gd name="T28" fmla="*/ 2147483647 w 600"/>
              <a:gd name="T29" fmla="*/ 2147483647 h 576"/>
              <a:gd name="T30" fmla="*/ 2147483647 w 600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00"/>
              <a:gd name="T49" fmla="*/ 0 h 576"/>
              <a:gd name="T50" fmla="*/ 600 w 600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00" h="576">
                <a:moveTo>
                  <a:pt x="0" y="575"/>
                </a:moveTo>
                <a:lnTo>
                  <a:pt x="63" y="570"/>
                </a:lnTo>
                <a:lnTo>
                  <a:pt x="95" y="562"/>
                </a:lnTo>
                <a:lnTo>
                  <a:pt x="127" y="553"/>
                </a:lnTo>
                <a:lnTo>
                  <a:pt x="158" y="540"/>
                </a:lnTo>
                <a:lnTo>
                  <a:pt x="190" y="521"/>
                </a:lnTo>
                <a:lnTo>
                  <a:pt x="222" y="498"/>
                </a:lnTo>
                <a:lnTo>
                  <a:pt x="284" y="432"/>
                </a:lnTo>
                <a:lnTo>
                  <a:pt x="347" y="338"/>
                </a:lnTo>
                <a:lnTo>
                  <a:pt x="410" y="224"/>
                </a:lnTo>
                <a:lnTo>
                  <a:pt x="441" y="167"/>
                </a:lnTo>
                <a:lnTo>
                  <a:pt x="473" y="114"/>
                </a:lnTo>
                <a:lnTo>
                  <a:pt x="505" y="67"/>
                </a:lnTo>
                <a:lnTo>
                  <a:pt x="535" y="31"/>
                </a:lnTo>
                <a:lnTo>
                  <a:pt x="567" y="8"/>
                </a:lnTo>
                <a:lnTo>
                  <a:pt x="599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29705" name="Freeform 8"/>
          <p:cNvSpPr>
            <a:spLocks/>
          </p:cNvSpPr>
          <p:nvPr/>
        </p:nvSpPr>
        <p:spPr bwMode="auto">
          <a:xfrm>
            <a:off x="6067425" y="2479675"/>
            <a:ext cx="2209800" cy="1295400"/>
          </a:xfrm>
          <a:custGeom>
            <a:avLst/>
            <a:gdLst>
              <a:gd name="T0" fmla="*/ 2147483647 w 576"/>
              <a:gd name="T1" fmla="*/ 2147483647 h 576"/>
              <a:gd name="T2" fmla="*/ 2147483647 w 576"/>
              <a:gd name="T3" fmla="*/ 2147483647 h 576"/>
              <a:gd name="T4" fmla="*/ 2147483647 w 576"/>
              <a:gd name="T5" fmla="*/ 2147483647 h 576"/>
              <a:gd name="T6" fmla="*/ 2147483647 w 576"/>
              <a:gd name="T7" fmla="*/ 2147483647 h 576"/>
              <a:gd name="T8" fmla="*/ 2147483647 w 576"/>
              <a:gd name="T9" fmla="*/ 2147483647 h 576"/>
              <a:gd name="T10" fmla="*/ 2147483647 w 576"/>
              <a:gd name="T11" fmla="*/ 2147483647 h 576"/>
              <a:gd name="T12" fmla="*/ 2147483647 w 576"/>
              <a:gd name="T13" fmla="*/ 2147483647 h 576"/>
              <a:gd name="T14" fmla="*/ 2147483647 w 576"/>
              <a:gd name="T15" fmla="*/ 2147483647 h 576"/>
              <a:gd name="T16" fmla="*/ 2147483647 w 576"/>
              <a:gd name="T17" fmla="*/ 2147483647 h 576"/>
              <a:gd name="T18" fmla="*/ 2147483647 w 576"/>
              <a:gd name="T19" fmla="*/ 2147483647 h 576"/>
              <a:gd name="T20" fmla="*/ 2147483647 w 576"/>
              <a:gd name="T21" fmla="*/ 2147483647 h 576"/>
              <a:gd name="T22" fmla="*/ 2147483647 w 576"/>
              <a:gd name="T23" fmla="*/ 2147483647 h 576"/>
              <a:gd name="T24" fmla="*/ 2147483647 w 576"/>
              <a:gd name="T25" fmla="*/ 2147483647 h 576"/>
              <a:gd name="T26" fmla="*/ 2147483647 w 576"/>
              <a:gd name="T27" fmla="*/ 2147483647 h 576"/>
              <a:gd name="T28" fmla="*/ 2147483647 w 576"/>
              <a:gd name="T29" fmla="*/ 2147483647 h 576"/>
              <a:gd name="T30" fmla="*/ 0 w 576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76"/>
              <a:gd name="T49" fmla="*/ 0 h 576"/>
              <a:gd name="T50" fmla="*/ 576 w 576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76" h="576">
                <a:moveTo>
                  <a:pt x="575" y="575"/>
                </a:moveTo>
                <a:lnTo>
                  <a:pt x="515" y="570"/>
                </a:lnTo>
                <a:lnTo>
                  <a:pt x="484" y="562"/>
                </a:lnTo>
                <a:lnTo>
                  <a:pt x="455" y="553"/>
                </a:lnTo>
                <a:lnTo>
                  <a:pt x="424" y="540"/>
                </a:lnTo>
                <a:lnTo>
                  <a:pt x="393" y="521"/>
                </a:lnTo>
                <a:lnTo>
                  <a:pt x="364" y="498"/>
                </a:lnTo>
                <a:lnTo>
                  <a:pt x="303" y="432"/>
                </a:lnTo>
                <a:lnTo>
                  <a:pt x="242" y="338"/>
                </a:lnTo>
                <a:lnTo>
                  <a:pt x="182" y="224"/>
                </a:lnTo>
                <a:lnTo>
                  <a:pt x="151" y="167"/>
                </a:lnTo>
                <a:lnTo>
                  <a:pt x="120" y="114"/>
                </a:lnTo>
                <a:lnTo>
                  <a:pt x="91" y="67"/>
                </a:lnTo>
                <a:lnTo>
                  <a:pt x="60" y="31"/>
                </a:lnTo>
                <a:lnTo>
                  <a:pt x="30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29706" name="Line 9"/>
          <p:cNvSpPr>
            <a:spLocks noChangeShapeType="1"/>
          </p:cNvSpPr>
          <p:nvPr/>
        </p:nvSpPr>
        <p:spPr bwMode="auto">
          <a:xfrm>
            <a:off x="3476625" y="3851275"/>
            <a:ext cx="510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707" name="Line 10"/>
          <p:cNvSpPr>
            <a:spLocks noChangeShapeType="1"/>
          </p:cNvSpPr>
          <p:nvPr/>
        </p:nvSpPr>
        <p:spPr bwMode="auto">
          <a:xfrm>
            <a:off x="3933825" y="3394075"/>
            <a:ext cx="2286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708" name="Rectangle 11"/>
          <p:cNvSpPr>
            <a:spLocks noChangeArrowheads="1"/>
          </p:cNvSpPr>
          <p:nvPr/>
        </p:nvSpPr>
        <p:spPr bwMode="auto">
          <a:xfrm flipH="1">
            <a:off x="3629026" y="2936875"/>
            <a:ext cx="53022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b="1">
                <a:latin typeface="Symbol" panose="05050102010706020507" pitchFamily="18" charset="2"/>
              </a:rPr>
              <a:t>a</a:t>
            </a:r>
          </a:p>
        </p:txBody>
      </p:sp>
      <p:sp>
        <p:nvSpPr>
          <p:cNvPr id="29709" name="Line 12"/>
          <p:cNvSpPr>
            <a:spLocks noChangeShapeType="1"/>
          </p:cNvSpPr>
          <p:nvPr/>
        </p:nvSpPr>
        <p:spPr bwMode="auto">
          <a:xfrm>
            <a:off x="6067425" y="2479675"/>
            <a:ext cx="0" cy="1371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29710" name="Line 13"/>
          <p:cNvSpPr>
            <a:spLocks noChangeShapeType="1"/>
          </p:cNvSpPr>
          <p:nvPr/>
        </p:nvSpPr>
        <p:spPr bwMode="auto">
          <a:xfrm>
            <a:off x="4467225" y="3927475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711" name="Text Box 14"/>
          <p:cNvSpPr txBox="1">
            <a:spLocks noChangeArrowheads="1"/>
          </p:cNvSpPr>
          <p:nvPr/>
        </p:nvSpPr>
        <p:spPr bwMode="auto">
          <a:xfrm>
            <a:off x="4244975" y="4232276"/>
            <a:ext cx="533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Arial" panose="020B0604020202020204" pitchFamily="34" charset="0"/>
              </a:rPr>
              <a:t>-Z</a:t>
            </a:r>
            <a:endParaRPr lang="el-GR" altLang="en-US" sz="2000" baseline="-25000">
              <a:latin typeface="Arial" panose="020B0604020202020204" pitchFamily="34" charset="0"/>
            </a:endParaRPr>
          </a:p>
        </p:txBody>
      </p:sp>
      <p:sp>
        <p:nvSpPr>
          <p:cNvPr id="29712" name="Line 15"/>
          <p:cNvSpPr>
            <a:spLocks noChangeShapeType="1"/>
          </p:cNvSpPr>
          <p:nvPr/>
        </p:nvSpPr>
        <p:spPr bwMode="auto">
          <a:xfrm>
            <a:off x="4467225" y="4079875"/>
            <a:ext cx="3962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713" name="Line 16"/>
          <p:cNvSpPr>
            <a:spLocks noChangeShapeType="1"/>
          </p:cNvSpPr>
          <p:nvPr/>
        </p:nvSpPr>
        <p:spPr bwMode="auto">
          <a:xfrm>
            <a:off x="3276600" y="4076700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714" name="Text Box 17"/>
          <p:cNvSpPr txBox="1">
            <a:spLocks noChangeArrowheads="1"/>
          </p:cNvSpPr>
          <p:nvPr/>
        </p:nvSpPr>
        <p:spPr bwMode="auto">
          <a:xfrm>
            <a:off x="5838825" y="4308476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0</a:t>
            </a:r>
            <a:endParaRPr lang="el-GR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29715" name="Text Box 18"/>
          <p:cNvSpPr txBox="1">
            <a:spLocks noChangeArrowheads="1"/>
          </p:cNvSpPr>
          <p:nvPr/>
        </p:nvSpPr>
        <p:spPr bwMode="auto">
          <a:xfrm>
            <a:off x="5838825" y="4749801"/>
            <a:ext cx="533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sz="2000">
                <a:latin typeface="Arial" panose="020B0604020202020204" pitchFamily="34" charset="0"/>
                <a:sym typeface="Symbol" panose="05050102010706020507" pitchFamily="18" charset="2"/>
              </a:rPr>
              <a:t>μ</a:t>
            </a:r>
            <a:endParaRPr lang="el-GR" altLang="en-US" sz="2000" baseline="-25000">
              <a:latin typeface="Arial" panose="020B0604020202020204" pitchFamily="34" charset="0"/>
            </a:endParaRPr>
          </a:p>
        </p:txBody>
      </p:sp>
      <p:sp>
        <p:nvSpPr>
          <p:cNvPr id="29716" name="Rectangle 19"/>
          <p:cNvSpPr>
            <a:spLocks noChangeArrowheads="1"/>
          </p:cNvSpPr>
          <p:nvPr/>
        </p:nvSpPr>
        <p:spPr bwMode="auto">
          <a:xfrm>
            <a:off x="5305425" y="1412875"/>
            <a:ext cx="1726679" cy="884729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2800" b="1" dirty="0">
                <a:latin typeface="+mn-lt"/>
              </a:rPr>
              <a:t>H</a:t>
            </a:r>
            <a:r>
              <a:rPr lang="en-US" altLang="en-US" sz="2800" b="1" baseline="-25000" dirty="0">
                <a:latin typeface="+mn-lt"/>
              </a:rPr>
              <a:t>0</a:t>
            </a:r>
            <a:r>
              <a:rPr lang="en-US" altLang="en-US" sz="2800" b="1" dirty="0">
                <a:latin typeface="+mn-lt"/>
              </a:rPr>
              <a:t>: </a:t>
            </a:r>
            <a:r>
              <a:rPr lang="el-GR" altLang="en-US" sz="2800" b="1" dirty="0">
                <a:latin typeface="+mn-lt"/>
              </a:rPr>
              <a:t>μ</a:t>
            </a:r>
            <a:r>
              <a:rPr lang="en-US" altLang="en-US" sz="2800" b="1" dirty="0">
                <a:latin typeface="+mn-lt"/>
              </a:rPr>
              <a:t> ≥ 72   </a:t>
            </a:r>
          </a:p>
          <a:p>
            <a:pPr>
              <a:lnSpc>
                <a:spcPct val="70000"/>
              </a:lnSpc>
            </a:pPr>
            <a:r>
              <a:rPr lang="en-US" altLang="en-US" sz="2800" b="1" dirty="0">
                <a:latin typeface="+mn-lt"/>
              </a:rPr>
              <a:t>H</a:t>
            </a:r>
            <a:r>
              <a:rPr lang="en-US" altLang="en-US" sz="2800" b="1" baseline="-25000" dirty="0">
                <a:latin typeface="+mn-lt"/>
              </a:rPr>
              <a:t>1</a:t>
            </a:r>
            <a:r>
              <a:rPr lang="en-US" altLang="en-US" sz="2800" b="1" dirty="0">
                <a:latin typeface="+mn-lt"/>
              </a:rPr>
              <a:t>: </a:t>
            </a:r>
            <a:r>
              <a:rPr lang="el-GR" altLang="en-US" sz="2800" b="1" dirty="0">
                <a:latin typeface="+mn-lt"/>
              </a:rPr>
              <a:t>μ</a:t>
            </a:r>
            <a:r>
              <a:rPr lang="en-US" altLang="en-US" sz="2800" b="1" dirty="0">
                <a:latin typeface="+mn-lt"/>
              </a:rPr>
              <a:t> &lt; 72</a:t>
            </a:r>
          </a:p>
        </p:txBody>
      </p:sp>
      <p:sp>
        <p:nvSpPr>
          <p:cNvPr id="29717" name="Text Box 20"/>
          <p:cNvSpPr txBox="1">
            <a:spLocks noChangeArrowheads="1"/>
          </p:cNvSpPr>
          <p:nvPr/>
        </p:nvSpPr>
        <p:spPr bwMode="auto">
          <a:xfrm>
            <a:off x="8091488" y="4156076"/>
            <a:ext cx="533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latin typeface="Arial" panose="020B0604020202020204" pitchFamily="34" charset="0"/>
              </a:rPr>
              <a:t>Z</a:t>
            </a:r>
            <a:endParaRPr lang="el-GR" altLang="en-US" sz="2000" b="1" baseline="-250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718" name="Text Box 21"/>
              <p:cNvSpPr txBox="1">
                <a:spLocks noChangeArrowheads="1"/>
              </p:cNvSpPr>
              <p:nvPr/>
            </p:nvSpPr>
            <p:spPr bwMode="auto">
              <a:xfrm>
                <a:off x="8091488" y="4749801"/>
                <a:ext cx="533400" cy="3988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en-US" sz="2000" b="1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AU" altLang="en-US" sz="2000" b="1" i="1" dirty="0" smtClean="0">
                              <a:latin typeface="Cambria Math"/>
                            </a:rPr>
                            <m:t>𝑿</m:t>
                          </m:r>
                        </m:e>
                      </m:acc>
                    </m:oMath>
                  </m:oMathPara>
                </a14:m>
                <a:endParaRPr lang="el-GR" altLang="en-US" sz="2000" b="1" baseline="-250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718" name="Text 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91488" y="4749801"/>
                <a:ext cx="533400" cy="398827"/>
              </a:xfrm>
              <a:prstGeom prst="rect">
                <a:avLst/>
              </a:prstGeom>
              <a:blipFill rotWithShape="1">
                <a:blip r:embed="rId2"/>
                <a:stretch>
                  <a:fillRect r="-568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3194049" y="5229225"/>
            <a:ext cx="67007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ea typeface="Verdana" panose="020B0604030504040204" pitchFamily="34" charset="0"/>
                <a:cs typeface="Verdana" panose="020B0604030504040204" pitchFamily="34" charset="0"/>
              </a:rPr>
              <a:t>There is only one critical value (in this case – Z), since the rejection region is in only one tail (the lower tail)</a:t>
            </a:r>
          </a:p>
        </p:txBody>
      </p:sp>
      <p:sp>
        <p:nvSpPr>
          <p:cNvPr id="29721" name="Line 24"/>
          <p:cNvSpPr>
            <a:spLocks noChangeShapeType="1"/>
          </p:cNvSpPr>
          <p:nvPr/>
        </p:nvSpPr>
        <p:spPr bwMode="auto">
          <a:xfrm flipH="1" flipV="1">
            <a:off x="4562476" y="4581526"/>
            <a:ext cx="493713" cy="709613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29722" name="Oval 25"/>
          <p:cNvSpPr>
            <a:spLocks noChangeArrowheads="1"/>
          </p:cNvSpPr>
          <p:nvPr/>
        </p:nvSpPr>
        <p:spPr bwMode="auto">
          <a:xfrm>
            <a:off x="4857450" y="5241825"/>
            <a:ext cx="619325" cy="431800"/>
          </a:xfrm>
          <a:prstGeom prst="ellips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326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4"/>
          <p:cNvSpPr>
            <a:spLocks/>
          </p:cNvSpPr>
          <p:nvPr/>
        </p:nvSpPr>
        <p:spPr bwMode="auto">
          <a:xfrm flipH="1">
            <a:off x="7372351" y="3608388"/>
            <a:ext cx="842963" cy="228600"/>
          </a:xfrm>
          <a:custGeom>
            <a:avLst/>
            <a:gdLst>
              <a:gd name="T0" fmla="*/ 9 w 582"/>
              <a:gd name="T1" fmla="*/ 177 h 183"/>
              <a:gd name="T2" fmla="*/ 0 w 582"/>
              <a:gd name="T3" fmla="*/ 132 h 183"/>
              <a:gd name="T4" fmla="*/ 258 w 582"/>
              <a:gd name="T5" fmla="*/ 114 h 183"/>
              <a:gd name="T6" fmla="*/ 423 w 582"/>
              <a:gd name="T7" fmla="*/ 66 h 183"/>
              <a:gd name="T8" fmla="*/ 504 w 582"/>
              <a:gd name="T9" fmla="*/ 48 h 183"/>
              <a:gd name="T10" fmla="*/ 582 w 582"/>
              <a:gd name="T11" fmla="*/ 0 h 183"/>
              <a:gd name="T12" fmla="*/ 582 w 582"/>
              <a:gd name="T13" fmla="*/ 183 h 183"/>
              <a:gd name="T14" fmla="*/ 9 w 582"/>
              <a:gd name="T15" fmla="*/ 182 h 183"/>
              <a:gd name="T16" fmla="*/ 9 w 582"/>
              <a:gd name="T17" fmla="*/ 177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2"/>
              <a:gd name="T28" fmla="*/ 0 h 183"/>
              <a:gd name="T29" fmla="*/ 582 w 582"/>
              <a:gd name="T30" fmla="*/ 183 h 18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2" h="183">
                <a:moveTo>
                  <a:pt x="9" y="177"/>
                </a:moveTo>
                <a:lnTo>
                  <a:pt x="0" y="132"/>
                </a:lnTo>
                <a:lnTo>
                  <a:pt x="258" y="114"/>
                </a:lnTo>
                <a:lnTo>
                  <a:pt x="423" y="66"/>
                </a:lnTo>
                <a:lnTo>
                  <a:pt x="504" y="48"/>
                </a:lnTo>
                <a:lnTo>
                  <a:pt x="582" y="0"/>
                </a:lnTo>
                <a:lnTo>
                  <a:pt x="582" y="183"/>
                </a:lnTo>
                <a:lnTo>
                  <a:pt x="9" y="182"/>
                </a:lnTo>
                <a:lnTo>
                  <a:pt x="9" y="177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0723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5175"/>
          </a:xfrm>
        </p:spPr>
        <p:txBody>
          <a:bodyPr>
            <a:normAutofit/>
          </a:bodyPr>
          <a:lstStyle/>
          <a:p>
            <a:pPr algn="ctr"/>
            <a:r>
              <a:rPr lang="en-AU" altLang="en-US" sz="3600" b="1" dirty="0">
                <a:solidFill>
                  <a:srgbClr val="2E73C6"/>
                </a:solidFill>
              </a:rPr>
              <a:t>Upper-tail Tests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812214" y="3559175"/>
            <a:ext cx="1520825" cy="46166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cs typeface="Arial" charset="0"/>
              </a:rPr>
              <a:t>Reject H</a:t>
            </a:r>
            <a:r>
              <a:rPr lang="en-US" sz="2400" baseline="-25000" dirty="0">
                <a:cs typeface="Arial" charset="0"/>
              </a:rPr>
              <a:t>0</a:t>
            </a:r>
          </a:p>
        </p:txBody>
      </p:sp>
      <p:sp>
        <p:nvSpPr>
          <p:cNvPr id="30727" name="Text Box 3"/>
          <p:cNvSpPr txBox="1">
            <a:spLocks noChangeArrowheads="1"/>
          </p:cNvSpPr>
          <p:nvPr/>
        </p:nvSpPr>
        <p:spPr bwMode="auto">
          <a:xfrm>
            <a:off x="4849813" y="3287713"/>
            <a:ext cx="2125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Arial" panose="020B0604020202020204" pitchFamily="34" charset="0"/>
              </a:rPr>
              <a:t>Do not reject H</a:t>
            </a:r>
            <a:r>
              <a:rPr lang="en-US" altLang="en-US" sz="2000" baseline="-25000"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30728" name="Freeform 7"/>
          <p:cNvSpPr>
            <a:spLocks/>
          </p:cNvSpPr>
          <p:nvPr/>
        </p:nvSpPr>
        <p:spPr bwMode="auto">
          <a:xfrm>
            <a:off x="3705225" y="2479675"/>
            <a:ext cx="2362200" cy="1295400"/>
          </a:xfrm>
          <a:custGeom>
            <a:avLst/>
            <a:gdLst>
              <a:gd name="T0" fmla="*/ 0 w 600"/>
              <a:gd name="T1" fmla="*/ 2147483647 h 576"/>
              <a:gd name="T2" fmla="*/ 2147483647 w 600"/>
              <a:gd name="T3" fmla="*/ 2147483647 h 576"/>
              <a:gd name="T4" fmla="*/ 2147483647 w 600"/>
              <a:gd name="T5" fmla="*/ 2147483647 h 576"/>
              <a:gd name="T6" fmla="*/ 2147483647 w 600"/>
              <a:gd name="T7" fmla="*/ 2147483647 h 576"/>
              <a:gd name="T8" fmla="*/ 2147483647 w 600"/>
              <a:gd name="T9" fmla="*/ 2147483647 h 576"/>
              <a:gd name="T10" fmla="*/ 2147483647 w 600"/>
              <a:gd name="T11" fmla="*/ 2147483647 h 576"/>
              <a:gd name="T12" fmla="*/ 2147483647 w 600"/>
              <a:gd name="T13" fmla="*/ 2147483647 h 576"/>
              <a:gd name="T14" fmla="*/ 2147483647 w 600"/>
              <a:gd name="T15" fmla="*/ 2147483647 h 576"/>
              <a:gd name="T16" fmla="*/ 2147483647 w 600"/>
              <a:gd name="T17" fmla="*/ 2147483647 h 576"/>
              <a:gd name="T18" fmla="*/ 2147483647 w 600"/>
              <a:gd name="T19" fmla="*/ 2147483647 h 576"/>
              <a:gd name="T20" fmla="*/ 2147483647 w 600"/>
              <a:gd name="T21" fmla="*/ 2147483647 h 576"/>
              <a:gd name="T22" fmla="*/ 2147483647 w 600"/>
              <a:gd name="T23" fmla="*/ 2147483647 h 576"/>
              <a:gd name="T24" fmla="*/ 2147483647 w 600"/>
              <a:gd name="T25" fmla="*/ 2147483647 h 576"/>
              <a:gd name="T26" fmla="*/ 2147483647 w 600"/>
              <a:gd name="T27" fmla="*/ 2147483647 h 576"/>
              <a:gd name="T28" fmla="*/ 2147483647 w 600"/>
              <a:gd name="T29" fmla="*/ 2147483647 h 576"/>
              <a:gd name="T30" fmla="*/ 2147483647 w 600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00"/>
              <a:gd name="T49" fmla="*/ 0 h 576"/>
              <a:gd name="T50" fmla="*/ 600 w 600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00" h="576">
                <a:moveTo>
                  <a:pt x="0" y="575"/>
                </a:moveTo>
                <a:lnTo>
                  <a:pt x="63" y="570"/>
                </a:lnTo>
                <a:lnTo>
                  <a:pt x="95" y="562"/>
                </a:lnTo>
                <a:lnTo>
                  <a:pt x="127" y="553"/>
                </a:lnTo>
                <a:lnTo>
                  <a:pt x="158" y="540"/>
                </a:lnTo>
                <a:lnTo>
                  <a:pt x="190" y="521"/>
                </a:lnTo>
                <a:lnTo>
                  <a:pt x="222" y="498"/>
                </a:lnTo>
                <a:lnTo>
                  <a:pt x="284" y="432"/>
                </a:lnTo>
                <a:lnTo>
                  <a:pt x="347" y="338"/>
                </a:lnTo>
                <a:lnTo>
                  <a:pt x="410" y="224"/>
                </a:lnTo>
                <a:lnTo>
                  <a:pt x="441" y="167"/>
                </a:lnTo>
                <a:lnTo>
                  <a:pt x="473" y="114"/>
                </a:lnTo>
                <a:lnTo>
                  <a:pt x="505" y="67"/>
                </a:lnTo>
                <a:lnTo>
                  <a:pt x="535" y="31"/>
                </a:lnTo>
                <a:lnTo>
                  <a:pt x="567" y="8"/>
                </a:lnTo>
                <a:lnTo>
                  <a:pt x="599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0729" name="Freeform 8"/>
          <p:cNvSpPr>
            <a:spLocks/>
          </p:cNvSpPr>
          <p:nvPr/>
        </p:nvSpPr>
        <p:spPr bwMode="auto">
          <a:xfrm>
            <a:off x="6067425" y="2479675"/>
            <a:ext cx="2209800" cy="1295400"/>
          </a:xfrm>
          <a:custGeom>
            <a:avLst/>
            <a:gdLst>
              <a:gd name="T0" fmla="*/ 2147483647 w 576"/>
              <a:gd name="T1" fmla="*/ 2147483647 h 576"/>
              <a:gd name="T2" fmla="*/ 2147483647 w 576"/>
              <a:gd name="T3" fmla="*/ 2147483647 h 576"/>
              <a:gd name="T4" fmla="*/ 2147483647 w 576"/>
              <a:gd name="T5" fmla="*/ 2147483647 h 576"/>
              <a:gd name="T6" fmla="*/ 2147483647 w 576"/>
              <a:gd name="T7" fmla="*/ 2147483647 h 576"/>
              <a:gd name="T8" fmla="*/ 2147483647 w 576"/>
              <a:gd name="T9" fmla="*/ 2147483647 h 576"/>
              <a:gd name="T10" fmla="*/ 2147483647 w 576"/>
              <a:gd name="T11" fmla="*/ 2147483647 h 576"/>
              <a:gd name="T12" fmla="*/ 2147483647 w 576"/>
              <a:gd name="T13" fmla="*/ 2147483647 h 576"/>
              <a:gd name="T14" fmla="*/ 2147483647 w 576"/>
              <a:gd name="T15" fmla="*/ 2147483647 h 576"/>
              <a:gd name="T16" fmla="*/ 2147483647 w 576"/>
              <a:gd name="T17" fmla="*/ 2147483647 h 576"/>
              <a:gd name="T18" fmla="*/ 2147483647 w 576"/>
              <a:gd name="T19" fmla="*/ 2147483647 h 576"/>
              <a:gd name="T20" fmla="*/ 2147483647 w 576"/>
              <a:gd name="T21" fmla="*/ 2147483647 h 576"/>
              <a:gd name="T22" fmla="*/ 2147483647 w 576"/>
              <a:gd name="T23" fmla="*/ 2147483647 h 576"/>
              <a:gd name="T24" fmla="*/ 2147483647 w 576"/>
              <a:gd name="T25" fmla="*/ 2147483647 h 576"/>
              <a:gd name="T26" fmla="*/ 2147483647 w 576"/>
              <a:gd name="T27" fmla="*/ 2147483647 h 576"/>
              <a:gd name="T28" fmla="*/ 2147483647 w 576"/>
              <a:gd name="T29" fmla="*/ 2147483647 h 576"/>
              <a:gd name="T30" fmla="*/ 0 w 576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76"/>
              <a:gd name="T49" fmla="*/ 0 h 576"/>
              <a:gd name="T50" fmla="*/ 576 w 576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76" h="576">
                <a:moveTo>
                  <a:pt x="575" y="575"/>
                </a:moveTo>
                <a:lnTo>
                  <a:pt x="515" y="570"/>
                </a:lnTo>
                <a:lnTo>
                  <a:pt x="484" y="562"/>
                </a:lnTo>
                <a:lnTo>
                  <a:pt x="455" y="553"/>
                </a:lnTo>
                <a:lnTo>
                  <a:pt x="424" y="540"/>
                </a:lnTo>
                <a:lnTo>
                  <a:pt x="393" y="521"/>
                </a:lnTo>
                <a:lnTo>
                  <a:pt x="364" y="498"/>
                </a:lnTo>
                <a:lnTo>
                  <a:pt x="303" y="432"/>
                </a:lnTo>
                <a:lnTo>
                  <a:pt x="242" y="338"/>
                </a:lnTo>
                <a:lnTo>
                  <a:pt x="182" y="224"/>
                </a:lnTo>
                <a:lnTo>
                  <a:pt x="151" y="167"/>
                </a:lnTo>
                <a:lnTo>
                  <a:pt x="120" y="114"/>
                </a:lnTo>
                <a:lnTo>
                  <a:pt x="91" y="67"/>
                </a:lnTo>
                <a:lnTo>
                  <a:pt x="60" y="31"/>
                </a:lnTo>
                <a:lnTo>
                  <a:pt x="30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0730" name="Line 9"/>
          <p:cNvSpPr>
            <a:spLocks noChangeShapeType="1"/>
          </p:cNvSpPr>
          <p:nvPr/>
        </p:nvSpPr>
        <p:spPr bwMode="auto">
          <a:xfrm>
            <a:off x="3476625" y="3851275"/>
            <a:ext cx="510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0731" name="Line 10"/>
          <p:cNvSpPr>
            <a:spLocks noChangeShapeType="1"/>
          </p:cNvSpPr>
          <p:nvPr/>
        </p:nvSpPr>
        <p:spPr bwMode="auto">
          <a:xfrm flipH="1">
            <a:off x="7715250" y="3352800"/>
            <a:ext cx="242888" cy="2809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0732" name="Rectangle 11"/>
          <p:cNvSpPr>
            <a:spLocks noChangeArrowheads="1"/>
          </p:cNvSpPr>
          <p:nvPr/>
        </p:nvSpPr>
        <p:spPr bwMode="auto">
          <a:xfrm flipH="1">
            <a:off x="7810501" y="2851150"/>
            <a:ext cx="53022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b="1">
                <a:latin typeface="Symbol" panose="05050102010706020507" pitchFamily="18" charset="2"/>
              </a:rPr>
              <a:t>a</a:t>
            </a:r>
          </a:p>
        </p:txBody>
      </p:sp>
      <p:sp>
        <p:nvSpPr>
          <p:cNvPr id="30733" name="Line 12"/>
          <p:cNvSpPr>
            <a:spLocks noChangeShapeType="1"/>
          </p:cNvSpPr>
          <p:nvPr/>
        </p:nvSpPr>
        <p:spPr bwMode="auto">
          <a:xfrm>
            <a:off x="6067425" y="2479675"/>
            <a:ext cx="0" cy="1371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30734" name="Line 13"/>
          <p:cNvSpPr>
            <a:spLocks noChangeShapeType="1"/>
          </p:cNvSpPr>
          <p:nvPr/>
        </p:nvSpPr>
        <p:spPr bwMode="auto">
          <a:xfrm>
            <a:off x="7381875" y="3878263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0735" name="Text Box 14"/>
          <p:cNvSpPr txBox="1">
            <a:spLocks noChangeArrowheads="1"/>
          </p:cNvSpPr>
          <p:nvPr/>
        </p:nvSpPr>
        <p:spPr bwMode="auto">
          <a:xfrm>
            <a:off x="7269163" y="4146551"/>
            <a:ext cx="53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+mn-lt"/>
              </a:rPr>
              <a:t>+Z</a:t>
            </a:r>
            <a:endParaRPr lang="el-GR" altLang="en-US" sz="2400" baseline="-25000" dirty="0">
              <a:latin typeface="+mn-lt"/>
            </a:endParaRPr>
          </a:p>
        </p:txBody>
      </p:sp>
      <p:sp>
        <p:nvSpPr>
          <p:cNvPr id="30736" name="Line 15"/>
          <p:cNvSpPr>
            <a:spLocks noChangeShapeType="1"/>
          </p:cNvSpPr>
          <p:nvPr/>
        </p:nvSpPr>
        <p:spPr bwMode="auto">
          <a:xfrm>
            <a:off x="3394075" y="4079875"/>
            <a:ext cx="3962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0737" name="Line 16"/>
          <p:cNvSpPr>
            <a:spLocks noChangeShapeType="1"/>
          </p:cNvSpPr>
          <p:nvPr/>
        </p:nvSpPr>
        <p:spPr bwMode="auto">
          <a:xfrm>
            <a:off x="7410450" y="4100513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0738" name="Text Box 17"/>
          <p:cNvSpPr txBox="1">
            <a:spLocks noChangeArrowheads="1"/>
          </p:cNvSpPr>
          <p:nvPr/>
        </p:nvSpPr>
        <p:spPr bwMode="auto">
          <a:xfrm>
            <a:off x="5838825" y="4308476"/>
            <a:ext cx="45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+mn-lt"/>
              </a:rPr>
              <a:t>0</a:t>
            </a:r>
            <a:endParaRPr lang="el-GR" altLang="en-US" sz="2400" baseline="-25000" dirty="0">
              <a:latin typeface="+mn-lt"/>
            </a:endParaRPr>
          </a:p>
        </p:txBody>
      </p:sp>
      <p:sp>
        <p:nvSpPr>
          <p:cNvPr id="30739" name="Text Box 18"/>
          <p:cNvSpPr txBox="1">
            <a:spLocks noChangeArrowheads="1"/>
          </p:cNvSpPr>
          <p:nvPr/>
        </p:nvSpPr>
        <p:spPr bwMode="auto">
          <a:xfrm>
            <a:off x="5838825" y="4749801"/>
            <a:ext cx="533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sz="2000">
                <a:latin typeface="Arial" panose="020B0604020202020204" pitchFamily="34" charset="0"/>
                <a:sym typeface="Symbol" panose="05050102010706020507" pitchFamily="18" charset="2"/>
              </a:rPr>
              <a:t>μ</a:t>
            </a:r>
            <a:endParaRPr lang="el-GR" altLang="en-US" sz="2000" baseline="-25000">
              <a:latin typeface="Arial" panose="020B0604020202020204" pitchFamily="34" charset="0"/>
            </a:endParaRPr>
          </a:p>
        </p:txBody>
      </p:sp>
      <p:sp>
        <p:nvSpPr>
          <p:cNvPr id="30740" name="Rectangle 19"/>
          <p:cNvSpPr>
            <a:spLocks noChangeArrowheads="1"/>
          </p:cNvSpPr>
          <p:nvPr/>
        </p:nvSpPr>
        <p:spPr bwMode="auto">
          <a:xfrm>
            <a:off x="5305425" y="1412875"/>
            <a:ext cx="1726679" cy="884729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2800" b="1" dirty="0">
                <a:latin typeface="+mn-lt"/>
              </a:rPr>
              <a:t>H</a:t>
            </a:r>
            <a:r>
              <a:rPr lang="en-US" altLang="en-US" sz="2800" b="1" baseline="-25000" dirty="0">
                <a:latin typeface="+mn-lt"/>
              </a:rPr>
              <a:t>0</a:t>
            </a:r>
            <a:r>
              <a:rPr lang="en-US" altLang="en-US" sz="2800" b="1" dirty="0">
                <a:latin typeface="+mn-lt"/>
              </a:rPr>
              <a:t>: </a:t>
            </a:r>
            <a:r>
              <a:rPr lang="el-GR" altLang="en-US" sz="2800" b="1" dirty="0">
                <a:latin typeface="+mn-lt"/>
              </a:rPr>
              <a:t>μ</a:t>
            </a:r>
            <a:r>
              <a:rPr lang="en-US" altLang="en-US" sz="2800" b="1" dirty="0">
                <a:latin typeface="+mn-lt"/>
              </a:rPr>
              <a:t> ≤ 72   </a:t>
            </a:r>
          </a:p>
          <a:p>
            <a:pPr>
              <a:lnSpc>
                <a:spcPct val="70000"/>
              </a:lnSpc>
            </a:pPr>
            <a:r>
              <a:rPr lang="en-US" altLang="en-US" sz="2800" b="1" dirty="0">
                <a:latin typeface="+mn-lt"/>
              </a:rPr>
              <a:t>H</a:t>
            </a:r>
            <a:r>
              <a:rPr lang="en-US" altLang="en-US" sz="2800" b="1" baseline="-25000" dirty="0">
                <a:latin typeface="+mn-lt"/>
              </a:rPr>
              <a:t>1</a:t>
            </a:r>
            <a:r>
              <a:rPr lang="en-US" altLang="en-US" sz="2800" b="1" dirty="0">
                <a:latin typeface="+mn-lt"/>
              </a:rPr>
              <a:t>: </a:t>
            </a:r>
            <a:r>
              <a:rPr lang="el-GR" altLang="en-US" sz="2800" b="1" dirty="0">
                <a:latin typeface="+mn-lt"/>
              </a:rPr>
              <a:t>μ</a:t>
            </a:r>
            <a:r>
              <a:rPr lang="en-US" altLang="en-US" sz="2800" b="1" dirty="0">
                <a:latin typeface="+mn-lt"/>
              </a:rPr>
              <a:t> &gt; 72</a:t>
            </a:r>
          </a:p>
        </p:txBody>
      </p:sp>
      <p:sp>
        <p:nvSpPr>
          <p:cNvPr id="30741" name="Text Box 20"/>
          <p:cNvSpPr txBox="1">
            <a:spLocks noChangeArrowheads="1"/>
          </p:cNvSpPr>
          <p:nvPr/>
        </p:nvSpPr>
        <p:spPr bwMode="auto">
          <a:xfrm>
            <a:off x="8091488" y="4156076"/>
            <a:ext cx="53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latin typeface="+mn-lt"/>
              </a:rPr>
              <a:t>Z</a:t>
            </a:r>
            <a:endParaRPr lang="el-GR" altLang="en-US" sz="2400" b="1" baseline="-25000" dirty="0">
              <a:latin typeface="+mn-lt"/>
            </a:endParaRPr>
          </a:p>
        </p:txBody>
      </p:sp>
      <p:sp>
        <p:nvSpPr>
          <p:cNvPr id="30742" name="Text Box 21"/>
          <p:cNvSpPr txBox="1">
            <a:spLocks noChangeArrowheads="1"/>
          </p:cNvSpPr>
          <p:nvPr/>
        </p:nvSpPr>
        <p:spPr bwMode="auto">
          <a:xfrm>
            <a:off x="8091488" y="4749801"/>
            <a:ext cx="53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latin typeface="+mn-lt"/>
              </a:rPr>
              <a:t>X</a:t>
            </a:r>
            <a:endParaRPr lang="el-GR" altLang="en-US" sz="2400" b="1" baseline="-25000" dirty="0">
              <a:latin typeface="+mn-lt"/>
            </a:endParaRPr>
          </a:p>
        </p:txBody>
      </p:sp>
      <p:sp>
        <p:nvSpPr>
          <p:cNvPr id="30743" name="Line 22"/>
          <p:cNvSpPr>
            <a:spLocks noChangeShapeType="1"/>
          </p:cNvSpPr>
          <p:nvPr/>
        </p:nvSpPr>
        <p:spPr bwMode="auto">
          <a:xfrm>
            <a:off x="8150225" y="4778375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3222925" y="5209975"/>
            <a:ext cx="656596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ea typeface="Verdana" panose="020B0604030504040204" pitchFamily="34" charset="0"/>
                <a:cs typeface="Verdana" panose="020B0604030504040204" pitchFamily="34" charset="0"/>
              </a:rPr>
              <a:t>There is only one critical value (in this case – Z), since the rejection region is in only one tail (the upper tail)</a:t>
            </a:r>
          </a:p>
        </p:txBody>
      </p:sp>
      <p:sp>
        <p:nvSpPr>
          <p:cNvPr id="30745" name="Line 24"/>
          <p:cNvSpPr>
            <a:spLocks noChangeShapeType="1"/>
          </p:cNvSpPr>
          <p:nvPr/>
        </p:nvSpPr>
        <p:spPr bwMode="auto">
          <a:xfrm flipV="1">
            <a:off x="5056189" y="4144964"/>
            <a:ext cx="2085975" cy="1146175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30746" name="Oval 25"/>
          <p:cNvSpPr>
            <a:spLocks noChangeArrowheads="1"/>
          </p:cNvSpPr>
          <p:nvPr/>
        </p:nvSpPr>
        <p:spPr bwMode="auto">
          <a:xfrm>
            <a:off x="4886325" y="5203325"/>
            <a:ext cx="719138" cy="431800"/>
          </a:xfrm>
          <a:prstGeom prst="ellips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7082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1590676" y="483554"/>
            <a:ext cx="9071099" cy="900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Upper-tail Z Test for Mean  (</a:t>
            </a:r>
            <a:r>
              <a:rPr lang="en-US" altLang="en-US" sz="3600" b="1" dirty="0">
                <a:solidFill>
                  <a:srgbClr val="2E73C6"/>
                </a:solidFill>
                <a:sym typeface="Symbol" panose="05050102010706020507" pitchFamily="18" charset="2"/>
              </a:rPr>
              <a:t></a:t>
            </a:r>
            <a:r>
              <a:rPr lang="en-US" altLang="en-US" sz="3600" b="1" dirty="0">
                <a:solidFill>
                  <a:srgbClr val="2E73C6"/>
                </a:solidFill>
              </a:rPr>
              <a:t> Known) </a:t>
            </a:r>
            <a:endParaRPr lang="en-AU" altLang="en-US" sz="2400" b="1" dirty="0">
              <a:solidFill>
                <a:srgbClr val="2E73C6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90676" y="1792289"/>
            <a:ext cx="8156575" cy="19970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000">
              <a:cs typeface="Arial" charset="0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606551" y="2194560"/>
            <a:ext cx="8285163" cy="2242553"/>
          </a:xfrm>
          <a:prstGeom prst="rect">
            <a:avLst/>
          </a:prstGeom>
        </p:spPr>
        <p:txBody>
          <a:bodyPr/>
          <a:lstStyle/>
          <a:p>
            <a:pPr defTabSz="85725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A phone industry manager claims that customer monthly mobile phone bills have increased (in other words, the status quo has changed) and now average over $72 per month. The company wishes to test this claim </a:t>
            </a:r>
          </a:p>
          <a:p>
            <a:pPr defTabSz="85725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 	(Assume </a:t>
            </a:r>
            <a:r>
              <a:rPr lang="en-US" sz="2800" kern="0" dirty="0">
                <a:ea typeface="Verdana" pitchFamily="34" charset="0"/>
                <a:cs typeface="Verdana" pitchFamily="34" charset="0"/>
                <a:sym typeface="Symbol" pitchFamily="18" charset="2"/>
              </a:rPr>
              <a:t> = 10 is known)</a:t>
            </a:r>
          </a:p>
          <a:p>
            <a:pPr defTabSz="85725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2800" kern="0" dirty="0">
              <a:ea typeface="Verdana" pitchFamily="34" charset="0"/>
              <a:cs typeface="Verdana" pitchFamily="34" charset="0"/>
              <a:sym typeface="Symbol" pitchFamily="18" charset="2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614487" y="4656138"/>
            <a:ext cx="9810699" cy="1729704"/>
          </a:xfrm>
          <a:prstGeom prst="rect">
            <a:avLst/>
          </a:prstGeom>
          <a:solidFill>
            <a:schemeClr val="accent5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cs typeface="Arial" charset="0"/>
              </a:rPr>
              <a:t>State H</a:t>
            </a:r>
            <a:r>
              <a:rPr lang="en-US" sz="2800" b="1" baseline="-25000" dirty="0">
                <a:cs typeface="Arial" charset="0"/>
              </a:rPr>
              <a:t>o</a:t>
            </a:r>
            <a:r>
              <a:rPr lang="en-US" sz="2800" b="1" dirty="0">
                <a:cs typeface="Arial" charset="0"/>
              </a:rPr>
              <a:t> and H</a:t>
            </a:r>
            <a:r>
              <a:rPr lang="en-US" sz="2800" b="1" baseline="-25000" dirty="0">
                <a:cs typeface="Arial" charset="0"/>
              </a:rPr>
              <a:t>1</a:t>
            </a:r>
            <a:endParaRPr lang="en-US" sz="2800" dirty="0"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H</a:t>
            </a:r>
            <a:r>
              <a:rPr lang="en-US" sz="2800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800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800" dirty="0">
                <a:ea typeface="Verdana" pitchFamily="34" charset="0"/>
                <a:cs typeface="Verdana" pitchFamily="34" charset="0"/>
                <a:sym typeface="Symbol" pitchFamily="18" charset="2"/>
              </a:rPr>
              <a:t>μ</a:t>
            </a:r>
            <a:r>
              <a:rPr lang="en-US" sz="2800" dirty="0">
                <a:ea typeface="Verdana" pitchFamily="34" charset="0"/>
                <a:cs typeface="Verdana" pitchFamily="34" charset="0"/>
                <a:sym typeface="Symbol" pitchFamily="18" charset="2"/>
              </a:rPr>
              <a:t> ≤ 72      the average </a:t>
            </a:r>
            <a:r>
              <a:rPr lang="en-US" sz="2800" b="1" i="1" dirty="0">
                <a:ea typeface="Verdana" pitchFamily="34" charset="0"/>
                <a:cs typeface="Verdana" pitchFamily="34" charset="0"/>
                <a:sym typeface="Symbol" pitchFamily="18" charset="2"/>
              </a:rPr>
              <a:t>is not </a:t>
            </a:r>
            <a:r>
              <a:rPr lang="en-US" sz="2800" dirty="0">
                <a:ea typeface="Verdana" pitchFamily="34" charset="0"/>
                <a:cs typeface="Verdana" pitchFamily="34" charset="0"/>
                <a:sym typeface="Symbol" pitchFamily="18" charset="2"/>
              </a:rPr>
              <a:t>over $72 per month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H</a:t>
            </a:r>
            <a:r>
              <a:rPr lang="en-US" sz="2800" baseline="-25000" dirty="0">
                <a:ea typeface="Verdana" pitchFamily="34" charset="0"/>
                <a:cs typeface="Verdana" pitchFamily="34" charset="0"/>
              </a:rPr>
              <a:t>1</a:t>
            </a:r>
            <a:r>
              <a:rPr lang="en-US" sz="2800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800" dirty="0">
                <a:ea typeface="Verdana" pitchFamily="34" charset="0"/>
                <a:cs typeface="Verdana" pitchFamily="34" charset="0"/>
                <a:sym typeface="Symbol" pitchFamily="18" charset="2"/>
              </a:rPr>
              <a:t>μ</a:t>
            </a:r>
            <a:r>
              <a:rPr lang="en-US" sz="2800" dirty="0">
                <a:ea typeface="Verdana" pitchFamily="34" charset="0"/>
                <a:cs typeface="Verdana" pitchFamily="34" charset="0"/>
                <a:sym typeface="Symbol" pitchFamily="18" charset="2"/>
              </a:rPr>
              <a:t> &gt; 72      the average </a:t>
            </a:r>
            <a:r>
              <a:rPr lang="en-US" sz="2800" b="1" i="1" dirty="0">
                <a:ea typeface="Verdana" pitchFamily="34" charset="0"/>
                <a:cs typeface="Verdana" pitchFamily="34" charset="0"/>
                <a:sym typeface="Symbol" pitchFamily="18" charset="2"/>
              </a:rPr>
              <a:t>is</a:t>
            </a:r>
            <a:r>
              <a:rPr lang="en-US" sz="2800" dirty="0">
                <a:ea typeface="Verdana" pitchFamily="34" charset="0"/>
                <a:cs typeface="Verdana" pitchFamily="34" charset="0"/>
                <a:sym typeface="Symbol" pitchFamily="18" charset="2"/>
              </a:rPr>
              <a:t> greater than $72 per month (i.e. sufficient evidence exists to support the manager’s claim)</a:t>
            </a:r>
          </a:p>
        </p:txBody>
      </p:sp>
      <p:sp>
        <p:nvSpPr>
          <p:cNvPr id="2" name="Rectangle 1"/>
          <p:cNvSpPr/>
          <p:nvPr/>
        </p:nvSpPr>
        <p:spPr>
          <a:xfrm>
            <a:off x="1590676" y="1530679"/>
            <a:ext cx="16313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/>
              <a:t>Example: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1415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Text Box 3"/>
          <p:cNvSpPr txBox="1">
            <a:spLocks noChangeArrowheads="1"/>
          </p:cNvSpPr>
          <p:nvPr/>
        </p:nvSpPr>
        <p:spPr bwMode="auto">
          <a:xfrm>
            <a:off x="1557338" y="3457876"/>
            <a:ext cx="2733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+mn-lt"/>
                <a:ea typeface="Verdana" pitchFamily="34" charset="0"/>
                <a:cs typeface="Verdana" pitchFamily="34" charset="0"/>
              </a:rPr>
              <a:t>Do not reject H</a:t>
            </a:r>
            <a:r>
              <a:rPr lang="en-US" altLang="en-US" sz="2000" baseline="-25000" dirty="0">
                <a:latin typeface="+mn-lt"/>
                <a:ea typeface="Verdana" pitchFamily="34" charset="0"/>
                <a:cs typeface="Verdana" pitchFamily="34" charset="0"/>
              </a:rPr>
              <a:t>0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1596038" y="2053899"/>
            <a:ext cx="8405813" cy="831850"/>
          </a:xfrm>
          <a:prstGeom prst="rect">
            <a:avLst/>
          </a:prstGeom>
        </p:spPr>
        <p:txBody>
          <a:bodyPr/>
          <a:lstStyle/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Suppose that </a:t>
            </a:r>
            <a:r>
              <a:rPr lang="en-US" sz="2800" kern="0" dirty="0">
                <a:ea typeface="Verdana" pitchFamily="34" charset="0"/>
                <a:cs typeface="Verdana" pitchFamily="34" charset="0"/>
                <a:sym typeface="Symbol" pitchFamily="18" charset="2"/>
              </a:rPr>
              <a:t> = 0.10 is chosen for this test. </a:t>
            </a:r>
          </a:p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What is Z ?</a:t>
            </a:r>
            <a:endParaRPr lang="en-US" sz="2000" dirty="0">
              <a:ea typeface="Verdana" pitchFamily="34" charset="0"/>
              <a:cs typeface="Verdana" pitchFamily="34" charset="0"/>
            </a:endParaRPr>
          </a:p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000" kern="0" dirty="0">
                <a:latin typeface="Verdana" pitchFamily="34" charset="0"/>
                <a:ea typeface="Verdana" pitchFamily="34" charset="0"/>
                <a:cs typeface="Verdana" pitchFamily="34" charset="0"/>
                <a:sym typeface="Symbol" pitchFamily="18" charset="2"/>
              </a:rPr>
              <a:t> </a:t>
            </a: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7085014" y="4003675"/>
            <a:ext cx="1150937" cy="414338"/>
          </a:xfrm>
          <a:custGeom>
            <a:avLst/>
            <a:gdLst>
              <a:gd name="T0" fmla="*/ 717 w 725"/>
              <a:gd name="T1" fmla="*/ 257 h 261"/>
              <a:gd name="T2" fmla="*/ 725 w 725"/>
              <a:gd name="T3" fmla="*/ 222 h 261"/>
              <a:gd name="T4" fmla="*/ 490 w 725"/>
              <a:gd name="T5" fmla="*/ 208 h 261"/>
              <a:gd name="T6" fmla="*/ 339 w 725"/>
              <a:gd name="T7" fmla="*/ 170 h 261"/>
              <a:gd name="T8" fmla="*/ 192 w 725"/>
              <a:gd name="T9" fmla="*/ 120 h 261"/>
              <a:gd name="T10" fmla="*/ 0 w 725"/>
              <a:gd name="T11" fmla="*/ 0 h 261"/>
              <a:gd name="T12" fmla="*/ 0 w 725"/>
              <a:gd name="T13" fmla="*/ 261 h 261"/>
              <a:gd name="T14" fmla="*/ 717 w 725"/>
              <a:gd name="T15" fmla="*/ 261 h 261"/>
              <a:gd name="T16" fmla="*/ 717 w 725"/>
              <a:gd name="T17" fmla="*/ 257 h 26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5"/>
              <a:gd name="T28" fmla="*/ 0 h 261"/>
              <a:gd name="T29" fmla="*/ 725 w 725"/>
              <a:gd name="T30" fmla="*/ 261 h 26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5" h="261">
                <a:moveTo>
                  <a:pt x="717" y="257"/>
                </a:moveTo>
                <a:lnTo>
                  <a:pt x="725" y="222"/>
                </a:lnTo>
                <a:lnTo>
                  <a:pt x="490" y="208"/>
                </a:lnTo>
                <a:lnTo>
                  <a:pt x="339" y="170"/>
                </a:lnTo>
                <a:lnTo>
                  <a:pt x="192" y="120"/>
                </a:lnTo>
                <a:lnTo>
                  <a:pt x="0" y="0"/>
                </a:lnTo>
                <a:lnTo>
                  <a:pt x="0" y="261"/>
                </a:lnTo>
                <a:lnTo>
                  <a:pt x="717" y="261"/>
                </a:lnTo>
                <a:lnTo>
                  <a:pt x="717" y="257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32776" name="Freeform 7"/>
          <p:cNvSpPr>
            <a:spLocks/>
          </p:cNvSpPr>
          <p:nvPr/>
        </p:nvSpPr>
        <p:spPr bwMode="auto">
          <a:xfrm>
            <a:off x="3581400" y="3048000"/>
            <a:ext cx="2362200" cy="1295400"/>
          </a:xfrm>
          <a:custGeom>
            <a:avLst/>
            <a:gdLst>
              <a:gd name="T0" fmla="*/ 0 w 600"/>
              <a:gd name="T1" fmla="*/ 2147483647 h 576"/>
              <a:gd name="T2" fmla="*/ 2147483647 w 600"/>
              <a:gd name="T3" fmla="*/ 2147483647 h 576"/>
              <a:gd name="T4" fmla="*/ 2147483647 w 600"/>
              <a:gd name="T5" fmla="*/ 2147483647 h 576"/>
              <a:gd name="T6" fmla="*/ 2147483647 w 600"/>
              <a:gd name="T7" fmla="*/ 2147483647 h 576"/>
              <a:gd name="T8" fmla="*/ 2147483647 w 600"/>
              <a:gd name="T9" fmla="*/ 2147483647 h 576"/>
              <a:gd name="T10" fmla="*/ 2147483647 w 600"/>
              <a:gd name="T11" fmla="*/ 2147483647 h 576"/>
              <a:gd name="T12" fmla="*/ 2147483647 w 600"/>
              <a:gd name="T13" fmla="*/ 2147483647 h 576"/>
              <a:gd name="T14" fmla="*/ 2147483647 w 600"/>
              <a:gd name="T15" fmla="*/ 2147483647 h 576"/>
              <a:gd name="T16" fmla="*/ 2147483647 w 600"/>
              <a:gd name="T17" fmla="*/ 2147483647 h 576"/>
              <a:gd name="T18" fmla="*/ 2147483647 w 600"/>
              <a:gd name="T19" fmla="*/ 2147483647 h 576"/>
              <a:gd name="T20" fmla="*/ 2147483647 w 600"/>
              <a:gd name="T21" fmla="*/ 2147483647 h 576"/>
              <a:gd name="T22" fmla="*/ 2147483647 w 600"/>
              <a:gd name="T23" fmla="*/ 2147483647 h 576"/>
              <a:gd name="T24" fmla="*/ 2147483647 w 600"/>
              <a:gd name="T25" fmla="*/ 2147483647 h 576"/>
              <a:gd name="T26" fmla="*/ 2147483647 w 600"/>
              <a:gd name="T27" fmla="*/ 2147483647 h 576"/>
              <a:gd name="T28" fmla="*/ 2147483647 w 600"/>
              <a:gd name="T29" fmla="*/ 2147483647 h 576"/>
              <a:gd name="T30" fmla="*/ 2147483647 w 600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00"/>
              <a:gd name="T49" fmla="*/ 0 h 576"/>
              <a:gd name="T50" fmla="*/ 600 w 600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00" h="576">
                <a:moveTo>
                  <a:pt x="0" y="575"/>
                </a:moveTo>
                <a:lnTo>
                  <a:pt x="63" y="570"/>
                </a:lnTo>
                <a:lnTo>
                  <a:pt x="95" y="562"/>
                </a:lnTo>
                <a:lnTo>
                  <a:pt x="127" y="553"/>
                </a:lnTo>
                <a:lnTo>
                  <a:pt x="158" y="540"/>
                </a:lnTo>
                <a:lnTo>
                  <a:pt x="190" y="521"/>
                </a:lnTo>
                <a:lnTo>
                  <a:pt x="222" y="498"/>
                </a:lnTo>
                <a:lnTo>
                  <a:pt x="284" y="432"/>
                </a:lnTo>
                <a:lnTo>
                  <a:pt x="347" y="338"/>
                </a:lnTo>
                <a:lnTo>
                  <a:pt x="410" y="224"/>
                </a:lnTo>
                <a:lnTo>
                  <a:pt x="441" y="167"/>
                </a:lnTo>
                <a:lnTo>
                  <a:pt x="473" y="114"/>
                </a:lnTo>
                <a:lnTo>
                  <a:pt x="505" y="67"/>
                </a:lnTo>
                <a:lnTo>
                  <a:pt x="535" y="31"/>
                </a:lnTo>
                <a:lnTo>
                  <a:pt x="567" y="8"/>
                </a:lnTo>
                <a:lnTo>
                  <a:pt x="599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2777" name="Freeform 8"/>
          <p:cNvSpPr>
            <a:spLocks/>
          </p:cNvSpPr>
          <p:nvPr/>
        </p:nvSpPr>
        <p:spPr bwMode="auto">
          <a:xfrm>
            <a:off x="5943600" y="3048000"/>
            <a:ext cx="2209800" cy="1295400"/>
          </a:xfrm>
          <a:custGeom>
            <a:avLst/>
            <a:gdLst>
              <a:gd name="T0" fmla="*/ 2147483647 w 576"/>
              <a:gd name="T1" fmla="*/ 2147483647 h 576"/>
              <a:gd name="T2" fmla="*/ 2147483647 w 576"/>
              <a:gd name="T3" fmla="*/ 2147483647 h 576"/>
              <a:gd name="T4" fmla="*/ 2147483647 w 576"/>
              <a:gd name="T5" fmla="*/ 2147483647 h 576"/>
              <a:gd name="T6" fmla="*/ 2147483647 w 576"/>
              <a:gd name="T7" fmla="*/ 2147483647 h 576"/>
              <a:gd name="T8" fmla="*/ 2147483647 w 576"/>
              <a:gd name="T9" fmla="*/ 2147483647 h 576"/>
              <a:gd name="T10" fmla="*/ 2147483647 w 576"/>
              <a:gd name="T11" fmla="*/ 2147483647 h 576"/>
              <a:gd name="T12" fmla="*/ 2147483647 w 576"/>
              <a:gd name="T13" fmla="*/ 2147483647 h 576"/>
              <a:gd name="T14" fmla="*/ 2147483647 w 576"/>
              <a:gd name="T15" fmla="*/ 2147483647 h 576"/>
              <a:gd name="T16" fmla="*/ 2147483647 w 576"/>
              <a:gd name="T17" fmla="*/ 2147483647 h 576"/>
              <a:gd name="T18" fmla="*/ 2147483647 w 576"/>
              <a:gd name="T19" fmla="*/ 2147483647 h 576"/>
              <a:gd name="T20" fmla="*/ 2147483647 w 576"/>
              <a:gd name="T21" fmla="*/ 2147483647 h 576"/>
              <a:gd name="T22" fmla="*/ 2147483647 w 576"/>
              <a:gd name="T23" fmla="*/ 2147483647 h 576"/>
              <a:gd name="T24" fmla="*/ 2147483647 w 576"/>
              <a:gd name="T25" fmla="*/ 2147483647 h 576"/>
              <a:gd name="T26" fmla="*/ 2147483647 w 576"/>
              <a:gd name="T27" fmla="*/ 2147483647 h 576"/>
              <a:gd name="T28" fmla="*/ 2147483647 w 576"/>
              <a:gd name="T29" fmla="*/ 2147483647 h 576"/>
              <a:gd name="T30" fmla="*/ 0 w 576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76"/>
              <a:gd name="T49" fmla="*/ 0 h 576"/>
              <a:gd name="T50" fmla="*/ 576 w 576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76" h="576">
                <a:moveTo>
                  <a:pt x="575" y="575"/>
                </a:moveTo>
                <a:lnTo>
                  <a:pt x="515" y="570"/>
                </a:lnTo>
                <a:lnTo>
                  <a:pt x="484" y="562"/>
                </a:lnTo>
                <a:lnTo>
                  <a:pt x="455" y="553"/>
                </a:lnTo>
                <a:lnTo>
                  <a:pt x="424" y="540"/>
                </a:lnTo>
                <a:lnTo>
                  <a:pt x="393" y="521"/>
                </a:lnTo>
                <a:lnTo>
                  <a:pt x="364" y="498"/>
                </a:lnTo>
                <a:lnTo>
                  <a:pt x="303" y="432"/>
                </a:lnTo>
                <a:lnTo>
                  <a:pt x="242" y="338"/>
                </a:lnTo>
                <a:lnTo>
                  <a:pt x="182" y="224"/>
                </a:lnTo>
                <a:lnTo>
                  <a:pt x="151" y="167"/>
                </a:lnTo>
                <a:lnTo>
                  <a:pt x="120" y="114"/>
                </a:lnTo>
                <a:lnTo>
                  <a:pt x="91" y="67"/>
                </a:lnTo>
                <a:lnTo>
                  <a:pt x="60" y="31"/>
                </a:lnTo>
                <a:lnTo>
                  <a:pt x="30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2778" name="Line 9"/>
          <p:cNvSpPr>
            <a:spLocks noChangeShapeType="1"/>
          </p:cNvSpPr>
          <p:nvPr/>
        </p:nvSpPr>
        <p:spPr bwMode="auto">
          <a:xfrm>
            <a:off x="3352800" y="4419600"/>
            <a:ext cx="510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2779" name="Line 10"/>
          <p:cNvSpPr>
            <a:spLocks noChangeShapeType="1"/>
          </p:cNvSpPr>
          <p:nvPr/>
        </p:nvSpPr>
        <p:spPr bwMode="auto">
          <a:xfrm flipH="1">
            <a:off x="7543800" y="3810000"/>
            <a:ext cx="457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2780" name="Rectangle 11"/>
          <p:cNvSpPr>
            <a:spLocks noChangeArrowheads="1"/>
          </p:cNvSpPr>
          <p:nvPr/>
        </p:nvSpPr>
        <p:spPr bwMode="auto">
          <a:xfrm flipH="1">
            <a:off x="7924800" y="3429001"/>
            <a:ext cx="1371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b="1" i="1" dirty="0">
                <a:latin typeface="Symbol" panose="05050102010706020507" pitchFamily="18" charset="2"/>
                <a:sym typeface="Symbol" panose="05050102010706020507" pitchFamily="18" charset="2"/>
              </a:rPr>
              <a:t> </a:t>
            </a:r>
            <a:r>
              <a:rPr lang="en-US" altLang="en-US" sz="2000" b="1" dirty="0">
                <a:latin typeface="Arial" panose="020B0604020202020204" pitchFamily="34" charset="0"/>
              </a:rPr>
              <a:t>= 0.10</a:t>
            </a:r>
          </a:p>
        </p:txBody>
      </p:sp>
      <p:sp>
        <p:nvSpPr>
          <p:cNvPr id="32781" name="Line 12"/>
          <p:cNvSpPr>
            <a:spLocks noChangeShapeType="1"/>
          </p:cNvSpPr>
          <p:nvPr/>
        </p:nvSpPr>
        <p:spPr bwMode="auto">
          <a:xfrm>
            <a:off x="5943600" y="3048000"/>
            <a:ext cx="0" cy="1371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32782" name="Line 13"/>
          <p:cNvSpPr>
            <a:spLocks noChangeShapeType="1"/>
          </p:cNvSpPr>
          <p:nvPr/>
        </p:nvSpPr>
        <p:spPr bwMode="auto">
          <a:xfrm>
            <a:off x="7086600" y="44958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2783" name="Line 14"/>
          <p:cNvSpPr>
            <a:spLocks noChangeShapeType="1"/>
          </p:cNvSpPr>
          <p:nvPr/>
        </p:nvSpPr>
        <p:spPr bwMode="auto">
          <a:xfrm>
            <a:off x="7086600" y="4648200"/>
            <a:ext cx="1600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2784" name="Text Box 15"/>
          <p:cNvSpPr txBox="1">
            <a:spLocks noChangeArrowheads="1"/>
          </p:cNvSpPr>
          <p:nvPr/>
        </p:nvSpPr>
        <p:spPr bwMode="auto">
          <a:xfrm>
            <a:off x="6553200" y="4800601"/>
            <a:ext cx="1447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latin typeface="+mn-lt"/>
              </a:rPr>
              <a:t>Z = 1.28</a:t>
            </a:r>
            <a:endParaRPr lang="el-GR" altLang="en-US" sz="2400" b="1" dirty="0">
              <a:latin typeface="+mn-lt"/>
            </a:endParaRPr>
          </a:p>
        </p:txBody>
      </p:sp>
      <p:sp>
        <p:nvSpPr>
          <p:cNvPr id="32785" name="Line 16"/>
          <p:cNvSpPr>
            <a:spLocks noChangeShapeType="1"/>
          </p:cNvSpPr>
          <p:nvPr/>
        </p:nvSpPr>
        <p:spPr bwMode="auto">
          <a:xfrm>
            <a:off x="3411538" y="4652963"/>
            <a:ext cx="3632200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2786" name="Text Box 17"/>
          <p:cNvSpPr txBox="1">
            <a:spLocks noChangeArrowheads="1"/>
          </p:cNvSpPr>
          <p:nvPr/>
        </p:nvSpPr>
        <p:spPr bwMode="auto">
          <a:xfrm>
            <a:off x="5715000" y="4876800"/>
            <a:ext cx="45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+mn-lt"/>
              </a:rPr>
              <a:t>0</a:t>
            </a:r>
            <a:endParaRPr lang="el-GR" altLang="en-US" sz="2400" baseline="-25000" dirty="0">
              <a:latin typeface="+mn-lt"/>
            </a:endParaRPr>
          </a:p>
        </p:txBody>
      </p:sp>
      <p:sp>
        <p:nvSpPr>
          <p:cNvPr id="32787" name="Line 18"/>
          <p:cNvSpPr>
            <a:spLocks noChangeShapeType="1"/>
          </p:cNvSpPr>
          <p:nvPr/>
        </p:nvSpPr>
        <p:spPr bwMode="auto">
          <a:xfrm flipV="1">
            <a:off x="7086600" y="4022726"/>
            <a:ext cx="19050" cy="396875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5283200" y="5734050"/>
            <a:ext cx="3200400" cy="523220"/>
          </a:xfrm>
          <a:prstGeom prst="rect">
            <a:avLst/>
          </a:prstGeom>
          <a:solidFill>
            <a:schemeClr val="accent5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Reject H</a:t>
            </a:r>
            <a:r>
              <a:rPr lang="en-US" sz="2800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800" dirty="0">
                <a:ea typeface="Verdana" pitchFamily="34" charset="0"/>
                <a:cs typeface="Verdana" pitchFamily="34" charset="0"/>
              </a:rPr>
              <a:t> if Z &gt; 1.28</a:t>
            </a:r>
          </a:p>
        </p:txBody>
      </p:sp>
      <p:sp>
        <p:nvSpPr>
          <p:cNvPr id="32789" name="Line 23"/>
          <p:cNvSpPr>
            <a:spLocks noChangeShapeType="1"/>
          </p:cNvSpPr>
          <p:nvPr/>
        </p:nvSpPr>
        <p:spPr bwMode="auto">
          <a:xfrm flipV="1">
            <a:off x="7086600" y="52578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2790" name="Rectangle 25"/>
          <p:cNvSpPr>
            <a:spLocks noChangeArrowheads="1"/>
          </p:cNvSpPr>
          <p:nvPr/>
        </p:nvSpPr>
        <p:spPr bwMode="auto">
          <a:xfrm>
            <a:off x="8582026" y="4191000"/>
            <a:ext cx="2735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111111"/>
                </a:solidFill>
                <a:ea typeface="Verdana" pitchFamily="34" charset="0"/>
                <a:cs typeface="Verdana" pitchFamily="34" charset="0"/>
                <a:sym typeface="Symbol" panose="05050102010706020507" pitchFamily="18" charset="2"/>
              </a:rPr>
              <a:t>Rejection region</a:t>
            </a:r>
            <a:endParaRPr lang="en-AU" altLang="en-US" sz="2000" dirty="0">
              <a:solidFill>
                <a:srgbClr val="111111"/>
              </a:solidFill>
              <a:ea typeface="Verdana" pitchFamily="34" charset="0"/>
              <a:cs typeface="Verdana" pitchFamily="34" charset="0"/>
              <a:sym typeface="Symbol" panose="05050102010706020507" pitchFamily="18" charset="2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557338" y="4902200"/>
            <a:ext cx="3509962" cy="1567096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Using the Standardized Normal Distribution Table, P(Z&gt;1.28) ≈</a:t>
            </a:r>
          </a:p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 1-P(Z&lt;1.28) = 0.10</a:t>
            </a:r>
          </a:p>
        </p:txBody>
      </p:sp>
      <p:sp>
        <p:nvSpPr>
          <p:cNvPr id="32792" name="Text Box 27"/>
          <p:cNvSpPr txBox="1">
            <a:spLocks noChangeArrowheads="1"/>
          </p:cNvSpPr>
          <p:nvPr/>
        </p:nvSpPr>
        <p:spPr bwMode="auto">
          <a:xfrm>
            <a:off x="5484814" y="3644900"/>
            <a:ext cx="682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0.90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1525588" y="250408"/>
            <a:ext cx="9071099" cy="9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Upper-tail Z Test for Mean  (</a:t>
            </a:r>
            <a:r>
              <a:rPr lang="en-US" altLang="en-US" sz="3600" b="1" dirty="0">
                <a:solidFill>
                  <a:srgbClr val="2E73C6"/>
                </a:solidFill>
                <a:sym typeface="Symbol" panose="05050102010706020507" pitchFamily="18" charset="2"/>
              </a:rPr>
              <a:t></a:t>
            </a:r>
            <a:r>
              <a:rPr lang="en-US" altLang="en-US" sz="3600" b="1" dirty="0">
                <a:solidFill>
                  <a:srgbClr val="2E73C6"/>
                </a:solidFill>
              </a:rPr>
              <a:t> Known) </a:t>
            </a:r>
            <a:endParaRPr lang="en-AU" altLang="en-US" sz="2400" b="1" dirty="0">
              <a:solidFill>
                <a:srgbClr val="2E73C6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590676" y="1530679"/>
            <a:ext cx="34392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/>
              <a:t>Example (continued): </a:t>
            </a:r>
            <a:endParaRPr lang="en-AU" dirty="0"/>
          </a:p>
        </p:txBody>
      </p:sp>
      <p:sp>
        <p:nvSpPr>
          <p:cNvPr id="3" name="Curved Down Arrow 2"/>
          <p:cNvSpPr/>
          <p:nvPr/>
        </p:nvSpPr>
        <p:spPr>
          <a:xfrm>
            <a:off x="8001000" y="4003675"/>
            <a:ext cx="883118" cy="33972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3878981" y="3733800"/>
            <a:ext cx="1188319" cy="2698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5052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533525" y="2037401"/>
            <a:ext cx="8534400" cy="259147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857250"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Obtain sample and calculate the test statistic </a:t>
            </a:r>
          </a:p>
          <a:p>
            <a:pPr marL="342900" indent="-342900" defTabSz="857250">
              <a:spcBef>
                <a:spcPct val="40000"/>
              </a:spcBef>
              <a:spcAft>
                <a:spcPct val="20000"/>
              </a:spcAft>
              <a:buSzPct val="80000"/>
              <a:buFont typeface="Arial" pitchFamily="34" charset="0"/>
              <a:buChar char="•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Suppose sample </a:t>
            </a:r>
            <a:r>
              <a:rPr lang="en-US" sz="2800" dirty="0">
                <a:ea typeface="Verdana" pitchFamily="34" charset="0"/>
                <a:cs typeface="Verdana" pitchFamily="34" charset="0"/>
              </a:rPr>
              <a:t>n = 16 is </a:t>
            </a:r>
            <a:r>
              <a:rPr lang="en-US" sz="2800" kern="0" dirty="0">
                <a:ea typeface="Verdana" pitchFamily="34" charset="0"/>
                <a:cs typeface="Verdana" pitchFamily="34" charset="0"/>
              </a:rPr>
              <a:t>taken and sample mean is 74</a:t>
            </a:r>
          </a:p>
          <a:p>
            <a:pPr marL="342900" indent="-342900" defTabSz="857250"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   Assume (</a:t>
            </a:r>
            <a:r>
              <a:rPr lang="en-US" sz="2800" kern="0" dirty="0">
                <a:ea typeface="Verdana" pitchFamily="34" charset="0"/>
                <a:cs typeface="Verdana" pitchFamily="34" charset="0"/>
                <a:sym typeface="Symbol" pitchFamily="18" charset="2"/>
              </a:rPr>
              <a:t>=10 is known)</a:t>
            </a:r>
          </a:p>
          <a:p>
            <a:pPr marL="342900" indent="-342900" defTabSz="857250">
              <a:spcBef>
                <a:spcPct val="40000"/>
              </a:spcBef>
              <a:spcAft>
                <a:spcPct val="20000"/>
              </a:spcAft>
              <a:buSzPct val="80000"/>
              <a:buFont typeface="Arial" pitchFamily="34" charset="0"/>
              <a:buChar char="•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Then the test statistic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8" name="Object 5">
                <a:hlinkClick r:id="" action="ppaction://ole?verb=0"/>
              </p:cNvPr>
              <p:cNvSpPr txBox="1"/>
              <p:nvPr/>
            </p:nvSpPr>
            <p:spPr bwMode="auto">
              <a:xfrm>
                <a:off x="2308225" y="4811754"/>
                <a:ext cx="6597650" cy="1539875"/>
              </a:xfrm>
              <a:prstGeom prst="rect">
                <a:avLst/>
              </a:prstGeom>
              <a:solidFill>
                <a:srgbClr val="FF7C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AU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 = </m:t>
                      </m:r>
                      <m:f>
                        <m:f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 </m:t>
                          </m:r>
                          <m:bar>
                            <m:barPr>
                              <m:pos m:val="top"/>
                              <m:ctrlPr>
                                <a:rPr lang="en-AU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m:rPr>
                                  <m:sty m:val="p"/>
                                </m:rPr>
                                <a:rPr lang="en-AU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</m:bar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AU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μ</m:t>
                          </m:r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 </m:t>
                          </m:r>
                        </m:num>
                        <m:den>
                          <m:f>
                            <m:fPr>
                              <m:ctrlPr>
                                <a:rPr lang="en-AU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AU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AU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m:rPr>
                                      <m:sty m:val="p"/>
                                    </m:rPr>
                                    <a:rPr lang="en-AU" sz="24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n</m:t>
                                  </m:r>
                                </m:e>
                              </m:rad>
                            </m:den>
                          </m:f>
                        </m:den>
                      </m:f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 </m:t>
                          </m:r>
                          <m:r>
                            <m:rPr>
                              <m:nor/>
                            </m:rPr>
                            <a:rPr lang="en-AU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4 − </m:t>
                          </m:r>
                          <m:r>
                            <m:rPr>
                              <m:nor/>
                            </m:rPr>
                            <a:rPr lang="en-AU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72</m:t>
                          </m:r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 </m:t>
                          </m:r>
                        </m:num>
                        <m:den>
                          <m:f>
                            <m:fPr>
                              <m:ctrlPr>
                                <a:rPr lang="en-AU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AU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AU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m:rPr>
                                      <m:nor/>
                                    </m:rPr>
                                    <a:rPr lang="en-AU" sz="24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</m:e>
                              </m:rad>
                            </m:den>
                          </m:f>
                        </m:den>
                      </m:f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AU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0.8</m:t>
                      </m:r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33798" name="Object 5">
                <a:hlinkClick r:id="" action="ppaction://ole?verb=0"/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8225" y="4811754"/>
                <a:ext cx="6597650" cy="15398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/>
          <p:cNvSpPr txBox="1">
            <a:spLocks/>
          </p:cNvSpPr>
          <p:nvPr/>
        </p:nvSpPr>
        <p:spPr>
          <a:xfrm>
            <a:off x="1590676" y="259365"/>
            <a:ext cx="9071099" cy="9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Upper-tail Z Test for Mean  (</a:t>
            </a:r>
            <a:r>
              <a:rPr lang="en-US" altLang="en-US" sz="3600" b="1" dirty="0">
                <a:solidFill>
                  <a:srgbClr val="2E73C6"/>
                </a:solidFill>
                <a:sym typeface="Symbol" panose="05050102010706020507" pitchFamily="18" charset="2"/>
              </a:rPr>
              <a:t></a:t>
            </a:r>
            <a:r>
              <a:rPr lang="en-US" altLang="en-US" sz="3600" b="1" dirty="0">
                <a:solidFill>
                  <a:srgbClr val="2E73C6"/>
                </a:solidFill>
              </a:rPr>
              <a:t> Known) </a:t>
            </a:r>
            <a:endParaRPr lang="en-AU" altLang="en-US" sz="2400" b="1" dirty="0">
              <a:solidFill>
                <a:srgbClr val="2E73C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90676" y="1347804"/>
            <a:ext cx="34392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/>
              <a:t>Example (continued):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4556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Text Box 2"/>
          <p:cNvSpPr txBox="1">
            <a:spLocks noChangeArrowheads="1"/>
          </p:cNvSpPr>
          <p:nvPr/>
        </p:nvSpPr>
        <p:spPr bwMode="auto">
          <a:xfrm>
            <a:off x="8550188" y="3970139"/>
            <a:ext cx="16814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+mn-lt"/>
                <a:ea typeface="Verdana" pitchFamily="34" charset="0"/>
                <a:cs typeface="Verdana" pitchFamily="34" charset="0"/>
              </a:rPr>
              <a:t>Reject H</a:t>
            </a:r>
            <a:r>
              <a:rPr lang="en-US" altLang="en-US" sz="2400" baseline="-25000" dirty="0">
                <a:latin typeface="+mn-lt"/>
                <a:ea typeface="Verdana" pitchFamily="34" charset="0"/>
                <a:cs typeface="Verdana" pitchFamily="34" charset="0"/>
              </a:rPr>
              <a:t>0</a:t>
            </a:r>
          </a:p>
        </p:txBody>
      </p:sp>
      <p:sp>
        <p:nvSpPr>
          <p:cNvPr id="34822" name="Text Box 3"/>
          <p:cNvSpPr txBox="1">
            <a:spLocks noChangeArrowheads="1"/>
          </p:cNvSpPr>
          <p:nvPr/>
        </p:nvSpPr>
        <p:spPr bwMode="auto">
          <a:xfrm>
            <a:off x="4916487" y="3587751"/>
            <a:ext cx="19366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+mn-lt"/>
                <a:ea typeface="Verdana" pitchFamily="34" charset="0"/>
                <a:cs typeface="Verdana" pitchFamily="34" charset="0"/>
              </a:rPr>
              <a:t>Do not reject H</a:t>
            </a:r>
            <a:r>
              <a:rPr lang="en-US" altLang="en-US" sz="2000" baseline="-25000" dirty="0">
                <a:latin typeface="+mn-lt"/>
                <a:ea typeface="Verdana" pitchFamily="34" charset="0"/>
                <a:cs typeface="Verdana" pitchFamily="34" charset="0"/>
              </a:rPr>
              <a:t>0</a:t>
            </a:r>
          </a:p>
        </p:txBody>
      </p:sp>
      <p:sp>
        <p:nvSpPr>
          <p:cNvPr id="34823" name="Rectangle 4"/>
          <p:cNvSpPr>
            <a:spLocks noChangeArrowheads="1"/>
          </p:cNvSpPr>
          <p:nvPr/>
        </p:nvSpPr>
        <p:spPr bwMode="auto">
          <a:xfrm>
            <a:off x="6019800" y="4800600"/>
            <a:ext cx="990600" cy="381000"/>
          </a:xfrm>
          <a:prstGeom prst="rect">
            <a:avLst/>
          </a:prstGeom>
          <a:solidFill>
            <a:srgbClr val="C7DAF7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7008814" y="3698875"/>
            <a:ext cx="1150937" cy="414338"/>
          </a:xfrm>
          <a:custGeom>
            <a:avLst/>
            <a:gdLst>
              <a:gd name="T0" fmla="*/ 717 w 725"/>
              <a:gd name="T1" fmla="*/ 257 h 261"/>
              <a:gd name="T2" fmla="*/ 725 w 725"/>
              <a:gd name="T3" fmla="*/ 222 h 261"/>
              <a:gd name="T4" fmla="*/ 490 w 725"/>
              <a:gd name="T5" fmla="*/ 208 h 261"/>
              <a:gd name="T6" fmla="*/ 339 w 725"/>
              <a:gd name="T7" fmla="*/ 170 h 261"/>
              <a:gd name="T8" fmla="*/ 192 w 725"/>
              <a:gd name="T9" fmla="*/ 120 h 261"/>
              <a:gd name="T10" fmla="*/ 0 w 725"/>
              <a:gd name="T11" fmla="*/ 0 h 261"/>
              <a:gd name="T12" fmla="*/ 0 w 725"/>
              <a:gd name="T13" fmla="*/ 261 h 261"/>
              <a:gd name="T14" fmla="*/ 717 w 725"/>
              <a:gd name="T15" fmla="*/ 261 h 261"/>
              <a:gd name="T16" fmla="*/ 717 w 725"/>
              <a:gd name="T17" fmla="*/ 257 h 26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5"/>
              <a:gd name="T28" fmla="*/ 0 h 261"/>
              <a:gd name="T29" fmla="*/ 725 w 725"/>
              <a:gd name="T30" fmla="*/ 261 h 26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5" h="261">
                <a:moveTo>
                  <a:pt x="717" y="257"/>
                </a:moveTo>
                <a:lnTo>
                  <a:pt x="725" y="222"/>
                </a:lnTo>
                <a:lnTo>
                  <a:pt x="490" y="208"/>
                </a:lnTo>
                <a:lnTo>
                  <a:pt x="339" y="170"/>
                </a:lnTo>
                <a:lnTo>
                  <a:pt x="192" y="120"/>
                </a:lnTo>
                <a:lnTo>
                  <a:pt x="0" y="0"/>
                </a:lnTo>
                <a:lnTo>
                  <a:pt x="0" y="261"/>
                </a:lnTo>
                <a:lnTo>
                  <a:pt x="717" y="261"/>
                </a:lnTo>
                <a:lnTo>
                  <a:pt x="717" y="257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4825" name="Freeform 7"/>
          <p:cNvSpPr>
            <a:spLocks/>
          </p:cNvSpPr>
          <p:nvPr/>
        </p:nvSpPr>
        <p:spPr bwMode="auto">
          <a:xfrm>
            <a:off x="3505200" y="2743200"/>
            <a:ext cx="2362200" cy="1295400"/>
          </a:xfrm>
          <a:custGeom>
            <a:avLst/>
            <a:gdLst>
              <a:gd name="T0" fmla="*/ 0 w 600"/>
              <a:gd name="T1" fmla="*/ 2147483647 h 576"/>
              <a:gd name="T2" fmla="*/ 2147483647 w 600"/>
              <a:gd name="T3" fmla="*/ 2147483647 h 576"/>
              <a:gd name="T4" fmla="*/ 2147483647 w 600"/>
              <a:gd name="T5" fmla="*/ 2147483647 h 576"/>
              <a:gd name="T6" fmla="*/ 2147483647 w 600"/>
              <a:gd name="T7" fmla="*/ 2147483647 h 576"/>
              <a:gd name="T8" fmla="*/ 2147483647 w 600"/>
              <a:gd name="T9" fmla="*/ 2147483647 h 576"/>
              <a:gd name="T10" fmla="*/ 2147483647 w 600"/>
              <a:gd name="T11" fmla="*/ 2147483647 h 576"/>
              <a:gd name="T12" fmla="*/ 2147483647 w 600"/>
              <a:gd name="T13" fmla="*/ 2147483647 h 576"/>
              <a:gd name="T14" fmla="*/ 2147483647 w 600"/>
              <a:gd name="T15" fmla="*/ 2147483647 h 576"/>
              <a:gd name="T16" fmla="*/ 2147483647 w 600"/>
              <a:gd name="T17" fmla="*/ 2147483647 h 576"/>
              <a:gd name="T18" fmla="*/ 2147483647 w 600"/>
              <a:gd name="T19" fmla="*/ 2147483647 h 576"/>
              <a:gd name="T20" fmla="*/ 2147483647 w 600"/>
              <a:gd name="T21" fmla="*/ 2147483647 h 576"/>
              <a:gd name="T22" fmla="*/ 2147483647 w 600"/>
              <a:gd name="T23" fmla="*/ 2147483647 h 576"/>
              <a:gd name="T24" fmla="*/ 2147483647 w 600"/>
              <a:gd name="T25" fmla="*/ 2147483647 h 576"/>
              <a:gd name="T26" fmla="*/ 2147483647 w 600"/>
              <a:gd name="T27" fmla="*/ 2147483647 h 576"/>
              <a:gd name="T28" fmla="*/ 2147483647 w 600"/>
              <a:gd name="T29" fmla="*/ 2147483647 h 576"/>
              <a:gd name="T30" fmla="*/ 2147483647 w 600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00"/>
              <a:gd name="T49" fmla="*/ 0 h 576"/>
              <a:gd name="T50" fmla="*/ 600 w 600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00" h="576">
                <a:moveTo>
                  <a:pt x="0" y="575"/>
                </a:moveTo>
                <a:lnTo>
                  <a:pt x="63" y="570"/>
                </a:lnTo>
                <a:lnTo>
                  <a:pt x="95" y="562"/>
                </a:lnTo>
                <a:lnTo>
                  <a:pt x="127" y="553"/>
                </a:lnTo>
                <a:lnTo>
                  <a:pt x="158" y="540"/>
                </a:lnTo>
                <a:lnTo>
                  <a:pt x="190" y="521"/>
                </a:lnTo>
                <a:lnTo>
                  <a:pt x="222" y="498"/>
                </a:lnTo>
                <a:lnTo>
                  <a:pt x="284" y="432"/>
                </a:lnTo>
                <a:lnTo>
                  <a:pt x="347" y="338"/>
                </a:lnTo>
                <a:lnTo>
                  <a:pt x="410" y="224"/>
                </a:lnTo>
                <a:lnTo>
                  <a:pt x="441" y="167"/>
                </a:lnTo>
                <a:lnTo>
                  <a:pt x="473" y="114"/>
                </a:lnTo>
                <a:lnTo>
                  <a:pt x="505" y="67"/>
                </a:lnTo>
                <a:lnTo>
                  <a:pt x="535" y="31"/>
                </a:lnTo>
                <a:lnTo>
                  <a:pt x="567" y="8"/>
                </a:lnTo>
                <a:lnTo>
                  <a:pt x="599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4826" name="Freeform 8"/>
          <p:cNvSpPr>
            <a:spLocks/>
          </p:cNvSpPr>
          <p:nvPr/>
        </p:nvSpPr>
        <p:spPr bwMode="auto">
          <a:xfrm>
            <a:off x="5867400" y="2743200"/>
            <a:ext cx="2209800" cy="1295400"/>
          </a:xfrm>
          <a:custGeom>
            <a:avLst/>
            <a:gdLst>
              <a:gd name="T0" fmla="*/ 2147483647 w 576"/>
              <a:gd name="T1" fmla="*/ 2147483647 h 576"/>
              <a:gd name="T2" fmla="*/ 2147483647 w 576"/>
              <a:gd name="T3" fmla="*/ 2147483647 h 576"/>
              <a:gd name="T4" fmla="*/ 2147483647 w 576"/>
              <a:gd name="T5" fmla="*/ 2147483647 h 576"/>
              <a:gd name="T6" fmla="*/ 2147483647 w 576"/>
              <a:gd name="T7" fmla="*/ 2147483647 h 576"/>
              <a:gd name="T8" fmla="*/ 2147483647 w 576"/>
              <a:gd name="T9" fmla="*/ 2147483647 h 576"/>
              <a:gd name="T10" fmla="*/ 2147483647 w 576"/>
              <a:gd name="T11" fmla="*/ 2147483647 h 576"/>
              <a:gd name="T12" fmla="*/ 2147483647 w 576"/>
              <a:gd name="T13" fmla="*/ 2147483647 h 576"/>
              <a:gd name="T14" fmla="*/ 2147483647 w 576"/>
              <a:gd name="T15" fmla="*/ 2147483647 h 576"/>
              <a:gd name="T16" fmla="*/ 2147483647 w 576"/>
              <a:gd name="T17" fmla="*/ 2147483647 h 576"/>
              <a:gd name="T18" fmla="*/ 2147483647 w 576"/>
              <a:gd name="T19" fmla="*/ 2147483647 h 576"/>
              <a:gd name="T20" fmla="*/ 2147483647 w 576"/>
              <a:gd name="T21" fmla="*/ 2147483647 h 576"/>
              <a:gd name="T22" fmla="*/ 2147483647 w 576"/>
              <a:gd name="T23" fmla="*/ 2147483647 h 576"/>
              <a:gd name="T24" fmla="*/ 2147483647 w 576"/>
              <a:gd name="T25" fmla="*/ 2147483647 h 576"/>
              <a:gd name="T26" fmla="*/ 2147483647 w 576"/>
              <a:gd name="T27" fmla="*/ 2147483647 h 576"/>
              <a:gd name="T28" fmla="*/ 2147483647 w 576"/>
              <a:gd name="T29" fmla="*/ 2147483647 h 576"/>
              <a:gd name="T30" fmla="*/ 0 w 576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76"/>
              <a:gd name="T49" fmla="*/ 0 h 576"/>
              <a:gd name="T50" fmla="*/ 576 w 576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76" h="576">
                <a:moveTo>
                  <a:pt x="575" y="575"/>
                </a:moveTo>
                <a:lnTo>
                  <a:pt x="515" y="570"/>
                </a:lnTo>
                <a:lnTo>
                  <a:pt x="484" y="562"/>
                </a:lnTo>
                <a:lnTo>
                  <a:pt x="455" y="553"/>
                </a:lnTo>
                <a:lnTo>
                  <a:pt x="424" y="540"/>
                </a:lnTo>
                <a:lnTo>
                  <a:pt x="393" y="521"/>
                </a:lnTo>
                <a:lnTo>
                  <a:pt x="364" y="498"/>
                </a:lnTo>
                <a:lnTo>
                  <a:pt x="303" y="432"/>
                </a:lnTo>
                <a:lnTo>
                  <a:pt x="242" y="338"/>
                </a:lnTo>
                <a:lnTo>
                  <a:pt x="182" y="224"/>
                </a:lnTo>
                <a:lnTo>
                  <a:pt x="151" y="167"/>
                </a:lnTo>
                <a:lnTo>
                  <a:pt x="120" y="114"/>
                </a:lnTo>
                <a:lnTo>
                  <a:pt x="91" y="67"/>
                </a:lnTo>
                <a:lnTo>
                  <a:pt x="60" y="31"/>
                </a:lnTo>
                <a:lnTo>
                  <a:pt x="30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4827" name="Line 9"/>
          <p:cNvSpPr>
            <a:spLocks noChangeShapeType="1"/>
          </p:cNvSpPr>
          <p:nvPr/>
        </p:nvSpPr>
        <p:spPr bwMode="auto">
          <a:xfrm>
            <a:off x="3276600" y="4114800"/>
            <a:ext cx="510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4828" name="Line 10"/>
          <p:cNvSpPr>
            <a:spLocks noChangeShapeType="1"/>
          </p:cNvSpPr>
          <p:nvPr/>
        </p:nvSpPr>
        <p:spPr bwMode="auto">
          <a:xfrm flipH="1">
            <a:off x="7467600" y="3505200"/>
            <a:ext cx="457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4829" name="Rectangle 11"/>
          <p:cNvSpPr>
            <a:spLocks noChangeArrowheads="1"/>
          </p:cNvSpPr>
          <p:nvPr/>
        </p:nvSpPr>
        <p:spPr bwMode="auto">
          <a:xfrm flipH="1">
            <a:off x="7848600" y="3124200"/>
            <a:ext cx="1775791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b="1" dirty="0">
                <a:latin typeface="+mn-lt"/>
                <a:ea typeface="Verdana" pitchFamily="34" charset="0"/>
                <a:cs typeface="Verdana" pitchFamily="34" charset="0"/>
                <a:sym typeface="Symbol" panose="05050102010706020507" pitchFamily="18" charset="2"/>
              </a:rPr>
              <a:t></a:t>
            </a:r>
            <a:r>
              <a:rPr lang="en-US" altLang="en-US" sz="2800" b="1" i="1" dirty="0">
                <a:latin typeface="+mn-lt"/>
                <a:ea typeface="Verdana" pitchFamily="34" charset="0"/>
                <a:cs typeface="Verdana" pitchFamily="34" charset="0"/>
                <a:sym typeface="Symbol" panose="05050102010706020507" pitchFamily="18" charset="2"/>
              </a:rPr>
              <a:t> </a:t>
            </a:r>
            <a:r>
              <a:rPr lang="en-US" altLang="en-US" sz="2800" b="1" dirty="0">
                <a:latin typeface="+mn-lt"/>
                <a:ea typeface="Verdana" pitchFamily="34" charset="0"/>
                <a:cs typeface="Verdana" pitchFamily="34" charset="0"/>
              </a:rPr>
              <a:t>= 0.10</a:t>
            </a:r>
          </a:p>
        </p:txBody>
      </p:sp>
      <p:sp>
        <p:nvSpPr>
          <p:cNvPr id="34830" name="Line 12"/>
          <p:cNvSpPr>
            <a:spLocks noChangeShapeType="1"/>
          </p:cNvSpPr>
          <p:nvPr/>
        </p:nvSpPr>
        <p:spPr bwMode="auto">
          <a:xfrm>
            <a:off x="5867400" y="2743200"/>
            <a:ext cx="0" cy="1371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34831" name="Line 13"/>
          <p:cNvSpPr>
            <a:spLocks noChangeShapeType="1"/>
          </p:cNvSpPr>
          <p:nvPr/>
        </p:nvSpPr>
        <p:spPr bwMode="auto">
          <a:xfrm>
            <a:off x="7010400" y="41910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4832" name="Line 14"/>
          <p:cNvSpPr>
            <a:spLocks noChangeShapeType="1"/>
          </p:cNvSpPr>
          <p:nvPr/>
        </p:nvSpPr>
        <p:spPr bwMode="auto">
          <a:xfrm>
            <a:off x="7010400" y="4343400"/>
            <a:ext cx="1600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4833" name="Text Box 15"/>
          <p:cNvSpPr txBox="1">
            <a:spLocks noChangeArrowheads="1"/>
          </p:cNvSpPr>
          <p:nvPr/>
        </p:nvSpPr>
        <p:spPr bwMode="auto">
          <a:xfrm>
            <a:off x="6553200" y="4419601"/>
            <a:ext cx="106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latin typeface="+mn-lt"/>
              </a:rPr>
              <a:t>1.28</a:t>
            </a:r>
            <a:endParaRPr lang="el-GR" altLang="en-US" sz="2400" b="1" dirty="0">
              <a:latin typeface="+mn-lt"/>
            </a:endParaRPr>
          </a:p>
        </p:txBody>
      </p:sp>
      <p:sp>
        <p:nvSpPr>
          <p:cNvPr id="34834" name="Line 16"/>
          <p:cNvSpPr>
            <a:spLocks noChangeShapeType="1"/>
          </p:cNvSpPr>
          <p:nvPr/>
        </p:nvSpPr>
        <p:spPr bwMode="auto">
          <a:xfrm>
            <a:off x="3124200" y="4343400"/>
            <a:ext cx="3886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4835" name="Text Box 17"/>
          <p:cNvSpPr txBox="1">
            <a:spLocks noChangeArrowheads="1"/>
          </p:cNvSpPr>
          <p:nvPr/>
        </p:nvSpPr>
        <p:spPr bwMode="auto">
          <a:xfrm>
            <a:off x="5638800" y="4446876"/>
            <a:ext cx="45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+mn-lt"/>
              </a:rPr>
              <a:t>0</a:t>
            </a:r>
            <a:endParaRPr lang="el-GR" altLang="en-US" sz="2400" baseline="-25000" dirty="0">
              <a:latin typeface="+mn-lt"/>
            </a:endParaRPr>
          </a:p>
        </p:txBody>
      </p:sp>
      <p:sp>
        <p:nvSpPr>
          <p:cNvPr id="34836" name="Line 18"/>
          <p:cNvSpPr>
            <a:spLocks noChangeShapeType="1"/>
          </p:cNvSpPr>
          <p:nvPr/>
        </p:nvSpPr>
        <p:spPr bwMode="auto">
          <a:xfrm flipV="1">
            <a:off x="7010401" y="3694114"/>
            <a:ext cx="9525" cy="420687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2963864" y="5229226"/>
            <a:ext cx="5991225" cy="1198470"/>
          </a:xfrm>
          <a:prstGeom prst="rect">
            <a:avLst/>
          </a:prstGeom>
          <a:solidFill>
            <a:schemeClr val="accent5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2400" b="1" dirty="0">
                <a:ea typeface="Verdana" pitchFamily="34" charset="0"/>
                <a:cs typeface="Verdana" pitchFamily="34" charset="0"/>
              </a:rPr>
              <a:t>Do not reject H</a:t>
            </a:r>
            <a:r>
              <a:rPr lang="en-US" sz="2400" b="1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400" b="1" dirty="0">
                <a:ea typeface="Verdana" pitchFamily="34" charset="0"/>
                <a:cs typeface="Verdana" pitchFamily="34" charset="0"/>
              </a:rPr>
              <a:t> since Z = 0.8 ≤ 1.28</a:t>
            </a:r>
          </a:p>
          <a:p>
            <a:pPr>
              <a:spcAft>
                <a:spcPts val="1200"/>
              </a:spcAft>
              <a:defRPr/>
            </a:pPr>
            <a:r>
              <a:rPr lang="en-US" sz="2400" dirty="0">
                <a:ea typeface="Verdana" panose="020B0604030504040204" pitchFamily="34" charset="0"/>
                <a:cs typeface="Verdana" panose="020B0604030504040204" pitchFamily="34" charset="0"/>
              </a:rPr>
              <a:t>i.e.  there is not sufficient evidence that the</a:t>
            </a:r>
          </a:p>
          <a:p>
            <a:pPr>
              <a:lnSpc>
                <a:spcPct val="20000"/>
              </a:lnSpc>
              <a:spcAft>
                <a:spcPts val="1200"/>
              </a:spcAft>
              <a:defRPr/>
            </a:pPr>
            <a:r>
              <a:rPr lang="en-US" sz="2400" dirty="0">
                <a:ea typeface="Verdana" panose="020B0604030504040204" pitchFamily="34" charset="0"/>
                <a:cs typeface="Verdana" panose="020B0604030504040204" pitchFamily="34" charset="0"/>
              </a:rPr>
              <a:t>       mean bill is over $72</a:t>
            </a:r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 flipV="1">
            <a:off x="6477000" y="4114800"/>
            <a:ext cx="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5943600" y="4800601"/>
            <a:ext cx="1143000" cy="461665"/>
          </a:xfrm>
          <a:prstGeom prst="rect">
            <a:avLst/>
          </a:prstGeom>
          <a:solidFill>
            <a:schemeClr val="accent5"/>
          </a:solidFill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>
                <a:cs typeface="Arial" charset="0"/>
              </a:rPr>
              <a:t>Z = 0.8</a:t>
            </a:r>
            <a:endParaRPr lang="el-GR" sz="2400" b="1" dirty="0">
              <a:cs typeface="Arial" charset="0"/>
            </a:endParaRPr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>
          <a:xfrm>
            <a:off x="1590676" y="2065786"/>
            <a:ext cx="7567613" cy="671512"/>
          </a:xfrm>
          <a:prstGeom prst="rect">
            <a:avLst/>
          </a:prstGeom>
          <a:noFill/>
        </p:spPr>
        <p:txBody>
          <a:bodyPr lIns="85342" tIns="42672" rIns="85342" bIns="42672"/>
          <a:lstStyle/>
          <a:p>
            <a:pPr defTabSz="857250"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Reach a decision and interpret the result</a:t>
            </a: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1590676" y="259365"/>
            <a:ext cx="9071099" cy="9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Upper-tail Z Test for Mean  (</a:t>
            </a:r>
            <a:r>
              <a:rPr lang="en-US" altLang="en-US" sz="3600" b="1" dirty="0">
                <a:solidFill>
                  <a:srgbClr val="2E73C6"/>
                </a:solidFill>
                <a:sym typeface="Symbol" panose="05050102010706020507" pitchFamily="18" charset="2"/>
              </a:rPr>
              <a:t></a:t>
            </a:r>
            <a:r>
              <a:rPr lang="en-US" altLang="en-US" sz="3600" b="1" dirty="0">
                <a:solidFill>
                  <a:srgbClr val="2E73C6"/>
                </a:solidFill>
              </a:rPr>
              <a:t> Known) </a:t>
            </a:r>
            <a:endParaRPr lang="en-AU" altLang="en-US" sz="2400" b="1" dirty="0">
              <a:solidFill>
                <a:srgbClr val="2E73C6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590676" y="1347804"/>
            <a:ext cx="34392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/>
              <a:t>Example (continued): </a:t>
            </a:r>
            <a:endParaRPr lang="en-AU" dirty="0"/>
          </a:p>
        </p:txBody>
      </p:sp>
      <p:sp>
        <p:nvSpPr>
          <p:cNvPr id="28" name="Curved Down Arrow 27"/>
          <p:cNvSpPr/>
          <p:nvPr/>
        </p:nvSpPr>
        <p:spPr>
          <a:xfrm>
            <a:off x="7866180" y="3741639"/>
            <a:ext cx="870315" cy="24775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148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1538288" y="109343"/>
            <a:ext cx="9071099" cy="941583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p-value approach</a:t>
            </a:r>
            <a:endParaRPr lang="en-AU" altLang="en-US" sz="3200" b="1" dirty="0">
              <a:solidFill>
                <a:srgbClr val="2E73C6"/>
              </a:solidFill>
            </a:endParaRPr>
          </a:p>
        </p:txBody>
      </p:sp>
      <p:sp>
        <p:nvSpPr>
          <p:cNvPr id="35846" name="Text Box 3"/>
          <p:cNvSpPr txBox="1">
            <a:spLocks noChangeArrowheads="1"/>
          </p:cNvSpPr>
          <p:nvPr/>
        </p:nvSpPr>
        <p:spPr bwMode="auto">
          <a:xfrm>
            <a:off x="9716717" y="4084835"/>
            <a:ext cx="14774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+mn-lt"/>
                <a:ea typeface="Verdana" pitchFamily="34" charset="0"/>
                <a:cs typeface="Verdana" pitchFamily="34" charset="0"/>
              </a:rPr>
              <a:t>Reject H</a:t>
            </a:r>
            <a:r>
              <a:rPr lang="en-US" altLang="en-US" sz="2000" baseline="-25000" dirty="0">
                <a:latin typeface="+mn-lt"/>
                <a:ea typeface="Verdana" pitchFamily="34" charset="0"/>
                <a:cs typeface="Verdana" pitchFamily="34" charset="0"/>
              </a:rPr>
              <a:t>0</a:t>
            </a:r>
          </a:p>
        </p:txBody>
      </p:sp>
      <p:sp>
        <p:nvSpPr>
          <p:cNvPr id="7" name="Freeform 4"/>
          <p:cNvSpPr>
            <a:spLocks/>
          </p:cNvSpPr>
          <p:nvPr/>
        </p:nvSpPr>
        <p:spPr bwMode="auto">
          <a:xfrm>
            <a:off x="8113714" y="3465514"/>
            <a:ext cx="1685925" cy="966787"/>
          </a:xfrm>
          <a:custGeom>
            <a:avLst/>
            <a:gdLst>
              <a:gd name="T0" fmla="*/ 1054 w 1062"/>
              <a:gd name="T1" fmla="*/ 605 h 609"/>
              <a:gd name="T2" fmla="*/ 1062 w 1062"/>
              <a:gd name="T3" fmla="*/ 570 h 609"/>
              <a:gd name="T4" fmla="*/ 658 w 1062"/>
              <a:gd name="T5" fmla="*/ 522 h 609"/>
              <a:gd name="T6" fmla="*/ 430 w 1062"/>
              <a:gd name="T7" fmla="*/ 414 h 609"/>
              <a:gd name="T8" fmla="*/ 266 w 1062"/>
              <a:gd name="T9" fmla="*/ 280 h 609"/>
              <a:gd name="T10" fmla="*/ 4 w 1062"/>
              <a:gd name="T11" fmla="*/ 0 h 609"/>
              <a:gd name="T12" fmla="*/ 0 w 1062"/>
              <a:gd name="T13" fmla="*/ 604 h 609"/>
              <a:gd name="T14" fmla="*/ 1054 w 1062"/>
              <a:gd name="T15" fmla="*/ 609 h 609"/>
              <a:gd name="T16" fmla="*/ 1054 w 1062"/>
              <a:gd name="T17" fmla="*/ 605 h 60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62"/>
              <a:gd name="T28" fmla="*/ 0 h 609"/>
              <a:gd name="T29" fmla="*/ 1062 w 1062"/>
              <a:gd name="T30" fmla="*/ 609 h 60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62" h="609">
                <a:moveTo>
                  <a:pt x="1054" y="605"/>
                </a:moveTo>
                <a:lnTo>
                  <a:pt x="1062" y="570"/>
                </a:lnTo>
                <a:lnTo>
                  <a:pt x="658" y="522"/>
                </a:lnTo>
                <a:lnTo>
                  <a:pt x="430" y="414"/>
                </a:lnTo>
                <a:lnTo>
                  <a:pt x="266" y="280"/>
                </a:lnTo>
                <a:lnTo>
                  <a:pt x="4" y="0"/>
                </a:lnTo>
                <a:lnTo>
                  <a:pt x="0" y="604"/>
                </a:lnTo>
                <a:lnTo>
                  <a:pt x="1054" y="609"/>
                </a:lnTo>
                <a:lnTo>
                  <a:pt x="1054" y="605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5848" name="Freeform 5"/>
          <p:cNvSpPr>
            <a:spLocks/>
          </p:cNvSpPr>
          <p:nvPr/>
        </p:nvSpPr>
        <p:spPr bwMode="auto">
          <a:xfrm>
            <a:off x="5080000" y="3062288"/>
            <a:ext cx="2362200" cy="1295400"/>
          </a:xfrm>
          <a:custGeom>
            <a:avLst/>
            <a:gdLst>
              <a:gd name="T0" fmla="*/ 0 w 600"/>
              <a:gd name="T1" fmla="*/ 2147483647 h 576"/>
              <a:gd name="T2" fmla="*/ 2147483647 w 600"/>
              <a:gd name="T3" fmla="*/ 2147483647 h 576"/>
              <a:gd name="T4" fmla="*/ 2147483647 w 600"/>
              <a:gd name="T5" fmla="*/ 2147483647 h 576"/>
              <a:gd name="T6" fmla="*/ 2147483647 w 600"/>
              <a:gd name="T7" fmla="*/ 2147483647 h 576"/>
              <a:gd name="T8" fmla="*/ 2147483647 w 600"/>
              <a:gd name="T9" fmla="*/ 2147483647 h 576"/>
              <a:gd name="T10" fmla="*/ 2147483647 w 600"/>
              <a:gd name="T11" fmla="*/ 2147483647 h 576"/>
              <a:gd name="T12" fmla="*/ 2147483647 w 600"/>
              <a:gd name="T13" fmla="*/ 2147483647 h 576"/>
              <a:gd name="T14" fmla="*/ 2147483647 w 600"/>
              <a:gd name="T15" fmla="*/ 2147483647 h 576"/>
              <a:gd name="T16" fmla="*/ 2147483647 w 600"/>
              <a:gd name="T17" fmla="*/ 2147483647 h 576"/>
              <a:gd name="T18" fmla="*/ 2147483647 w 600"/>
              <a:gd name="T19" fmla="*/ 2147483647 h 576"/>
              <a:gd name="T20" fmla="*/ 2147483647 w 600"/>
              <a:gd name="T21" fmla="*/ 2147483647 h 576"/>
              <a:gd name="T22" fmla="*/ 2147483647 w 600"/>
              <a:gd name="T23" fmla="*/ 2147483647 h 576"/>
              <a:gd name="T24" fmla="*/ 2147483647 w 600"/>
              <a:gd name="T25" fmla="*/ 2147483647 h 576"/>
              <a:gd name="T26" fmla="*/ 2147483647 w 600"/>
              <a:gd name="T27" fmla="*/ 2147483647 h 576"/>
              <a:gd name="T28" fmla="*/ 2147483647 w 600"/>
              <a:gd name="T29" fmla="*/ 2147483647 h 576"/>
              <a:gd name="T30" fmla="*/ 2147483647 w 600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00"/>
              <a:gd name="T49" fmla="*/ 0 h 576"/>
              <a:gd name="T50" fmla="*/ 600 w 600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00" h="576">
                <a:moveTo>
                  <a:pt x="0" y="575"/>
                </a:moveTo>
                <a:lnTo>
                  <a:pt x="63" y="570"/>
                </a:lnTo>
                <a:lnTo>
                  <a:pt x="95" y="562"/>
                </a:lnTo>
                <a:lnTo>
                  <a:pt x="127" y="553"/>
                </a:lnTo>
                <a:lnTo>
                  <a:pt x="158" y="540"/>
                </a:lnTo>
                <a:lnTo>
                  <a:pt x="190" y="521"/>
                </a:lnTo>
                <a:lnTo>
                  <a:pt x="222" y="498"/>
                </a:lnTo>
                <a:lnTo>
                  <a:pt x="284" y="432"/>
                </a:lnTo>
                <a:lnTo>
                  <a:pt x="347" y="338"/>
                </a:lnTo>
                <a:lnTo>
                  <a:pt x="410" y="224"/>
                </a:lnTo>
                <a:lnTo>
                  <a:pt x="441" y="167"/>
                </a:lnTo>
                <a:lnTo>
                  <a:pt x="473" y="114"/>
                </a:lnTo>
                <a:lnTo>
                  <a:pt x="505" y="67"/>
                </a:lnTo>
                <a:lnTo>
                  <a:pt x="535" y="31"/>
                </a:lnTo>
                <a:lnTo>
                  <a:pt x="567" y="8"/>
                </a:lnTo>
                <a:lnTo>
                  <a:pt x="599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5849" name="Freeform 6"/>
          <p:cNvSpPr>
            <a:spLocks/>
          </p:cNvSpPr>
          <p:nvPr/>
        </p:nvSpPr>
        <p:spPr bwMode="auto">
          <a:xfrm>
            <a:off x="7507288" y="3062288"/>
            <a:ext cx="2209800" cy="1295400"/>
          </a:xfrm>
          <a:custGeom>
            <a:avLst/>
            <a:gdLst>
              <a:gd name="T0" fmla="*/ 2147483647 w 576"/>
              <a:gd name="T1" fmla="*/ 2147483647 h 576"/>
              <a:gd name="T2" fmla="*/ 2147483647 w 576"/>
              <a:gd name="T3" fmla="*/ 2147483647 h 576"/>
              <a:gd name="T4" fmla="*/ 2147483647 w 576"/>
              <a:gd name="T5" fmla="*/ 2147483647 h 576"/>
              <a:gd name="T6" fmla="*/ 2147483647 w 576"/>
              <a:gd name="T7" fmla="*/ 2147483647 h 576"/>
              <a:gd name="T8" fmla="*/ 2147483647 w 576"/>
              <a:gd name="T9" fmla="*/ 2147483647 h 576"/>
              <a:gd name="T10" fmla="*/ 2147483647 w 576"/>
              <a:gd name="T11" fmla="*/ 2147483647 h 576"/>
              <a:gd name="T12" fmla="*/ 2147483647 w 576"/>
              <a:gd name="T13" fmla="*/ 2147483647 h 576"/>
              <a:gd name="T14" fmla="*/ 2147483647 w 576"/>
              <a:gd name="T15" fmla="*/ 2147483647 h 576"/>
              <a:gd name="T16" fmla="*/ 2147483647 w 576"/>
              <a:gd name="T17" fmla="*/ 2147483647 h 576"/>
              <a:gd name="T18" fmla="*/ 2147483647 w 576"/>
              <a:gd name="T19" fmla="*/ 2147483647 h 576"/>
              <a:gd name="T20" fmla="*/ 2147483647 w 576"/>
              <a:gd name="T21" fmla="*/ 2147483647 h 576"/>
              <a:gd name="T22" fmla="*/ 2147483647 w 576"/>
              <a:gd name="T23" fmla="*/ 2147483647 h 576"/>
              <a:gd name="T24" fmla="*/ 2147483647 w 576"/>
              <a:gd name="T25" fmla="*/ 2147483647 h 576"/>
              <a:gd name="T26" fmla="*/ 2147483647 w 576"/>
              <a:gd name="T27" fmla="*/ 2147483647 h 576"/>
              <a:gd name="T28" fmla="*/ 2147483647 w 576"/>
              <a:gd name="T29" fmla="*/ 2147483647 h 576"/>
              <a:gd name="T30" fmla="*/ 0 w 576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76"/>
              <a:gd name="T49" fmla="*/ 0 h 576"/>
              <a:gd name="T50" fmla="*/ 576 w 576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76" h="576">
                <a:moveTo>
                  <a:pt x="575" y="575"/>
                </a:moveTo>
                <a:lnTo>
                  <a:pt x="515" y="570"/>
                </a:lnTo>
                <a:lnTo>
                  <a:pt x="484" y="562"/>
                </a:lnTo>
                <a:lnTo>
                  <a:pt x="455" y="553"/>
                </a:lnTo>
                <a:lnTo>
                  <a:pt x="424" y="540"/>
                </a:lnTo>
                <a:lnTo>
                  <a:pt x="393" y="521"/>
                </a:lnTo>
                <a:lnTo>
                  <a:pt x="364" y="498"/>
                </a:lnTo>
                <a:lnTo>
                  <a:pt x="303" y="432"/>
                </a:lnTo>
                <a:lnTo>
                  <a:pt x="242" y="338"/>
                </a:lnTo>
                <a:lnTo>
                  <a:pt x="182" y="224"/>
                </a:lnTo>
                <a:lnTo>
                  <a:pt x="151" y="167"/>
                </a:lnTo>
                <a:lnTo>
                  <a:pt x="120" y="114"/>
                </a:lnTo>
                <a:lnTo>
                  <a:pt x="91" y="67"/>
                </a:lnTo>
                <a:lnTo>
                  <a:pt x="60" y="31"/>
                </a:lnTo>
                <a:lnTo>
                  <a:pt x="30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5850" name="Line 7"/>
          <p:cNvSpPr>
            <a:spLocks noChangeShapeType="1"/>
          </p:cNvSpPr>
          <p:nvPr/>
        </p:nvSpPr>
        <p:spPr bwMode="auto">
          <a:xfrm flipV="1">
            <a:off x="4994276" y="4437063"/>
            <a:ext cx="51482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5851" name="Rectangle 8"/>
          <p:cNvSpPr>
            <a:spLocks noChangeArrowheads="1"/>
          </p:cNvSpPr>
          <p:nvPr/>
        </p:nvSpPr>
        <p:spPr bwMode="auto">
          <a:xfrm flipH="1">
            <a:off x="8607425" y="3519489"/>
            <a:ext cx="1219200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b="1" dirty="0">
                <a:latin typeface="+mn-lt"/>
                <a:sym typeface="Symbol" panose="05050102010706020507" pitchFamily="18" charset="2"/>
              </a:rPr>
              <a:t></a:t>
            </a:r>
            <a:r>
              <a:rPr lang="en-US" altLang="en-US" sz="2000" b="1" i="1" dirty="0">
                <a:latin typeface="+mn-lt"/>
                <a:sym typeface="Symbol" panose="05050102010706020507" pitchFamily="18" charset="2"/>
              </a:rPr>
              <a:t> </a:t>
            </a:r>
            <a:r>
              <a:rPr lang="en-US" altLang="en-US" sz="2000" b="1" dirty="0">
                <a:latin typeface="+mn-lt"/>
              </a:rPr>
              <a:t>= 0.10</a:t>
            </a:r>
          </a:p>
        </p:txBody>
      </p:sp>
      <p:sp>
        <p:nvSpPr>
          <p:cNvPr id="35852" name="Line 9"/>
          <p:cNvSpPr>
            <a:spLocks noChangeShapeType="1"/>
          </p:cNvSpPr>
          <p:nvPr/>
        </p:nvSpPr>
        <p:spPr bwMode="auto">
          <a:xfrm>
            <a:off x="7507289" y="3062288"/>
            <a:ext cx="1587" cy="1371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35853" name="Line 10"/>
          <p:cNvSpPr>
            <a:spLocks noChangeShapeType="1"/>
          </p:cNvSpPr>
          <p:nvPr/>
        </p:nvSpPr>
        <p:spPr bwMode="auto">
          <a:xfrm>
            <a:off x="8650288" y="4662489"/>
            <a:ext cx="160020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5854" name="Text Box 11"/>
          <p:cNvSpPr txBox="1">
            <a:spLocks noChangeArrowheads="1"/>
          </p:cNvSpPr>
          <p:nvPr/>
        </p:nvSpPr>
        <p:spPr bwMode="auto">
          <a:xfrm>
            <a:off x="6384925" y="3943351"/>
            <a:ext cx="16552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ea typeface="Verdana" pitchFamily="34" charset="0"/>
                <a:cs typeface="Verdana" pitchFamily="34" charset="0"/>
              </a:rPr>
              <a:t>Do not reject H</a:t>
            </a:r>
            <a:r>
              <a:rPr lang="en-US" altLang="en-US" sz="1400" baseline="-25000" dirty="0">
                <a:ea typeface="Verdana" pitchFamily="34" charset="0"/>
                <a:cs typeface="Verdana" pitchFamily="34" charset="0"/>
              </a:rPr>
              <a:t>0</a:t>
            </a:r>
          </a:p>
        </p:txBody>
      </p:sp>
      <p:sp>
        <p:nvSpPr>
          <p:cNvPr id="35855" name="Text Box 12"/>
          <p:cNvSpPr txBox="1">
            <a:spLocks noChangeArrowheads="1"/>
          </p:cNvSpPr>
          <p:nvPr/>
        </p:nvSpPr>
        <p:spPr bwMode="auto">
          <a:xfrm>
            <a:off x="8193088" y="4738689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latin typeface="Arial" panose="020B0604020202020204" pitchFamily="34" charset="0"/>
              </a:rPr>
              <a:t>1.28</a:t>
            </a:r>
            <a:endParaRPr lang="el-GR" altLang="en-US" sz="2000" b="1">
              <a:latin typeface="Arial" panose="020B0604020202020204" pitchFamily="34" charset="0"/>
            </a:endParaRPr>
          </a:p>
        </p:txBody>
      </p:sp>
      <p:sp>
        <p:nvSpPr>
          <p:cNvPr id="35856" name="Line 13"/>
          <p:cNvSpPr>
            <a:spLocks noChangeShapeType="1"/>
          </p:cNvSpPr>
          <p:nvPr/>
        </p:nvSpPr>
        <p:spPr bwMode="auto">
          <a:xfrm>
            <a:off x="5165725" y="4652964"/>
            <a:ext cx="3500438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5857" name="Text Box 14"/>
          <p:cNvSpPr txBox="1">
            <a:spLocks noChangeArrowheads="1"/>
          </p:cNvSpPr>
          <p:nvPr/>
        </p:nvSpPr>
        <p:spPr bwMode="auto">
          <a:xfrm>
            <a:off x="7278688" y="43576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0</a:t>
            </a:r>
            <a:endParaRPr lang="el-GR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35858" name="Line 15"/>
          <p:cNvSpPr>
            <a:spLocks noChangeShapeType="1"/>
          </p:cNvSpPr>
          <p:nvPr/>
        </p:nvSpPr>
        <p:spPr bwMode="auto">
          <a:xfrm flipV="1">
            <a:off x="8650289" y="3367088"/>
            <a:ext cx="1587" cy="10668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5859" name="Line 16"/>
          <p:cNvSpPr>
            <a:spLocks noChangeShapeType="1"/>
          </p:cNvSpPr>
          <p:nvPr/>
        </p:nvSpPr>
        <p:spPr bwMode="auto">
          <a:xfrm>
            <a:off x="8667751" y="3573464"/>
            <a:ext cx="1547813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5860" name="Text Box 17"/>
          <p:cNvSpPr txBox="1">
            <a:spLocks noChangeArrowheads="1"/>
          </p:cNvSpPr>
          <p:nvPr/>
        </p:nvSpPr>
        <p:spPr bwMode="auto">
          <a:xfrm>
            <a:off x="8451850" y="3214688"/>
            <a:ext cx="152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+mn-lt"/>
              </a:rPr>
              <a:t>Reject H</a:t>
            </a:r>
            <a:r>
              <a:rPr lang="en-US" altLang="en-US" sz="2000" b="1" baseline="-25000" dirty="0">
                <a:latin typeface="+mn-lt"/>
              </a:rPr>
              <a:t>0</a:t>
            </a:r>
          </a:p>
        </p:txBody>
      </p:sp>
      <p:sp>
        <p:nvSpPr>
          <p:cNvPr id="35861" name="Line 18"/>
          <p:cNvSpPr>
            <a:spLocks noChangeShapeType="1"/>
          </p:cNvSpPr>
          <p:nvPr/>
        </p:nvSpPr>
        <p:spPr bwMode="auto">
          <a:xfrm flipV="1">
            <a:off x="8116889" y="4433888"/>
            <a:ext cx="1587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5862" name="Text Box 19"/>
          <p:cNvSpPr txBox="1">
            <a:spLocks noChangeArrowheads="1"/>
          </p:cNvSpPr>
          <p:nvPr/>
        </p:nvSpPr>
        <p:spPr bwMode="auto">
          <a:xfrm>
            <a:off x="7727950" y="5119689"/>
            <a:ext cx="1143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Arial" panose="020B0604020202020204" pitchFamily="34" charset="0"/>
              </a:rPr>
              <a:t>Z = 0.8</a:t>
            </a:r>
            <a:endParaRPr lang="el-GR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>
          <a:xfrm>
            <a:off x="1593851" y="1341439"/>
            <a:ext cx="8583613" cy="1079499"/>
          </a:xfrm>
          <a:prstGeom prst="rect">
            <a:avLst/>
          </a:prstGeom>
          <a:noFill/>
        </p:spPr>
        <p:txBody>
          <a:bodyPr lIns="85342" tIns="42672" rIns="85342" bIns="42672"/>
          <a:lstStyle/>
          <a:p>
            <a:pPr defTabSz="857250">
              <a:lnSpc>
                <a:spcPct val="90000"/>
              </a:lnSpc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AU" sz="2800" kern="0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As before we have Z=0.8, so what is P(Z≥0.8) ?</a:t>
            </a:r>
          </a:p>
          <a:p>
            <a:pPr defTabSz="857250">
              <a:lnSpc>
                <a:spcPct val="90000"/>
              </a:lnSpc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AU" sz="2800" dirty="0">
                <a:ea typeface="Verdana" pitchFamily="34" charset="0"/>
                <a:cs typeface="Verdana" pitchFamily="34" charset="0"/>
                <a:sym typeface="Symbol" pitchFamily="18" charset="2"/>
              </a:rPr>
              <a:t>Look at the table =1- 0.78814=0.2119</a:t>
            </a:r>
            <a:endParaRPr lang="el-GR" sz="2800" kern="0" dirty="0">
              <a:solidFill>
                <a:srgbClr val="000000"/>
              </a:solidFill>
              <a:ea typeface="Verdana" pitchFamily="34" charset="0"/>
              <a:cs typeface="Verdana" pitchFamily="34" charset="0"/>
              <a:sym typeface="Symbol" pitchFamily="18" charset="2"/>
            </a:endParaRPr>
          </a:p>
        </p:txBody>
      </p:sp>
      <p:sp>
        <p:nvSpPr>
          <p:cNvPr id="35864" name="Line 22"/>
          <p:cNvSpPr>
            <a:spLocks noChangeShapeType="1"/>
          </p:cNvSpPr>
          <p:nvPr/>
        </p:nvSpPr>
        <p:spPr bwMode="auto">
          <a:xfrm flipV="1">
            <a:off x="8116889" y="2757488"/>
            <a:ext cx="1587" cy="16764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5865" name="Line 23"/>
          <p:cNvSpPr>
            <a:spLocks noChangeShapeType="1"/>
          </p:cNvSpPr>
          <p:nvPr/>
        </p:nvSpPr>
        <p:spPr bwMode="auto">
          <a:xfrm flipV="1">
            <a:off x="8102600" y="2911475"/>
            <a:ext cx="1944688" cy="12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5866" name="Rectangle 24"/>
          <p:cNvSpPr>
            <a:spLocks noChangeArrowheads="1"/>
          </p:cNvSpPr>
          <p:nvPr/>
        </p:nvSpPr>
        <p:spPr bwMode="auto">
          <a:xfrm flipH="1">
            <a:off x="8108950" y="2459038"/>
            <a:ext cx="2286000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 dirty="0">
                <a:latin typeface="+mn-lt"/>
                <a:sym typeface="Symbol" panose="05050102010706020507" pitchFamily="18" charset="2"/>
              </a:rPr>
              <a:t>p-value </a:t>
            </a:r>
            <a:r>
              <a:rPr lang="en-US" altLang="en-US" sz="2400" b="1" dirty="0">
                <a:latin typeface="+mn-lt"/>
              </a:rPr>
              <a:t>= 0.2119</a:t>
            </a:r>
          </a:p>
        </p:txBody>
      </p:sp>
      <p:sp>
        <p:nvSpPr>
          <p:cNvPr id="35867" name="Line 26"/>
          <p:cNvSpPr>
            <a:spLocks noChangeShapeType="1"/>
          </p:cNvSpPr>
          <p:nvPr/>
        </p:nvSpPr>
        <p:spPr bwMode="auto">
          <a:xfrm>
            <a:off x="8650289" y="4510088"/>
            <a:ext cx="1587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" name="Text Box 27"/>
          <p:cNvSpPr txBox="1">
            <a:spLocks noChangeArrowheads="1"/>
          </p:cNvSpPr>
          <p:nvPr/>
        </p:nvSpPr>
        <p:spPr bwMode="auto">
          <a:xfrm>
            <a:off x="2474913" y="5616576"/>
            <a:ext cx="7561262" cy="523220"/>
          </a:xfrm>
          <a:prstGeom prst="rect">
            <a:avLst/>
          </a:prstGeom>
          <a:solidFill>
            <a:schemeClr val="accent5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Do not reject H</a:t>
            </a:r>
            <a:r>
              <a:rPr lang="en-US" sz="2800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800" dirty="0">
                <a:ea typeface="Verdana" pitchFamily="34" charset="0"/>
                <a:cs typeface="Verdana" pitchFamily="34" charset="0"/>
              </a:rPr>
              <a:t> since p-value = 0.2119 &gt; </a:t>
            </a:r>
            <a:r>
              <a:rPr lang="en-US" sz="2800" dirty="0">
                <a:ea typeface="Verdana" pitchFamily="34" charset="0"/>
                <a:cs typeface="Verdana" pitchFamily="34" charset="0"/>
                <a:sym typeface="Symbol" pitchFamily="18" charset="2"/>
              </a:rPr>
              <a:t> = 0.10</a:t>
            </a:r>
            <a:endParaRPr lang="en-US" sz="28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Curved Down Arrow 25"/>
          <p:cNvSpPr/>
          <p:nvPr/>
        </p:nvSpPr>
        <p:spPr>
          <a:xfrm rot="20547255">
            <a:off x="9201084" y="3888093"/>
            <a:ext cx="1029957" cy="33972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879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1847528" y="188640"/>
            <a:ext cx="8761858" cy="737394"/>
          </a:xfrm>
        </p:spPr>
        <p:txBody>
          <a:bodyPr>
            <a:normAutofit/>
          </a:bodyPr>
          <a:lstStyle/>
          <a:p>
            <a:pPr algn="ctr"/>
            <a:r>
              <a:rPr lang="en-AU" altLang="en-US" sz="3600" b="1" dirty="0">
                <a:solidFill>
                  <a:srgbClr val="2E73C6"/>
                </a:solidFill>
              </a:rPr>
              <a:t>Pitfalls and Ethical Considerations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452387" y="926034"/>
            <a:ext cx="11319310" cy="5743326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ct val="25000"/>
              </a:spcBef>
            </a:pPr>
            <a:r>
              <a:rPr lang="en-US" altLang="en-US" dirty="0"/>
              <a:t>Use randomly collected data to reduce selection biases or coverage errors</a:t>
            </a:r>
          </a:p>
          <a:p>
            <a:pPr marL="342900" indent="-342900">
              <a:lnSpc>
                <a:spcPct val="100000"/>
              </a:lnSpc>
              <a:spcBef>
                <a:spcPct val="25000"/>
              </a:spcBef>
            </a:pPr>
            <a:r>
              <a:rPr lang="en-US" altLang="en-US" dirty="0"/>
              <a:t>Do not use human subjects without informed consent</a:t>
            </a:r>
          </a:p>
          <a:p>
            <a:pPr marL="342900" indent="-342900">
              <a:lnSpc>
                <a:spcPct val="100000"/>
              </a:lnSpc>
              <a:spcBef>
                <a:spcPct val="25000"/>
              </a:spcBef>
            </a:pPr>
            <a:r>
              <a:rPr lang="en-US" altLang="en-US" dirty="0"/>
              <a:t>Choose the level of significance, </a:t>
            </a:r>
            <a:r>
              <a:rPr lang="el-GR" altLang="en-US" i="1" dirty="0"/>
              <a:t>α</a:t>
            </a:r>
            <a:r>
              <a:rPr lang="en-US" altLang="en-US" dirty="0"/>
              <a:t>,</a:t>
            </a:r>
            <a:r>
              <a:rPr lang="en-US" altLang="en-US" i="1" dirty="0"/>
              <a:t> </a:t>
            </a:r>
            <a:r>
              <a:rPr lang="en-US" altLang="en-US" dirty="0"/>
              <a:t>and the type of test (one-tail or two-tail) before data collection</a:t>
            </a:r>
          </a:p>
          <a:p>
            <a:pPr marL="342900" indent="-342900">
              <a:lnSpc>
                <a:spcPct val="100000"/>
              </a:lnSpc>
              <a:spcBef>
                <a:spcPct val="25000"/>
              </a:spcBef>
            </a:pPr>
            <a:r>
              <a:rPr lang="en-US" altLang="en-US" dirty="0"/>
              <a:t>Do not employ ‘data snooping’ to choose between one-tail and two-tail test, or to determine the level of significance</a:t>
            </a:r>
          </a:p>
          <a:p>
            <a:pPr marL="342900" indent="-342900">
              <a:lnSpc>
                <a:spcPct val="100000"/>
              </a:lnSpc>
              <a:spcBef>
                <a:spcPct val="25000"/>
              </a:spcBef>
            </a:pPr>
            <a:r>
              <a:rPr lang="en-US" altLang="en-US" dirty="0"/>
              <a:t>Do not practice ‘data cleansing’ to hide observations that do not support a stated hypothesis</a:t>
            </a:r>
          </a:p>
          <a:p>
            <a:pPr marL="342900" indent="-342900">
              <a:lnSpc>
                <a:spcPct val="100000"/>
              </a:lnSpc>
              <a:spcBef>
                <a:spcPct val="25000"/>
              </a:spcBef>
            </a:pPr>
            <a:r>
              <a:rPr lang="en-US" altLang="en-US" dirty="0"/>
              <a:t>Report all pertinent findings </a:t>
            </a:r>
          </a:p>
          <a:p>
            <a:pPr marL="342900" indent="-342900">
              <a:lnSpc>
                <a:spcPct val="100000"/>
              </a:lnSpc>
              <a:spcBef>
                <a:spcPct val="25000"/>
              </a:spcBef>
            </a:pPr>
            <a:r>
              <a:rPr lang="en-US" altLang="en-US" dirty="0"/>
              <a:t>Distinguish between statistical significance vs. practical significance</a:t>
            </a:r>
            <a:endParaRPr lang="el-GR" altLang="en-US" dirty="0"/>
          </a:p>
        </p:txBody>
      </p:sp>
    </p:spTree>
    <p:extLst>
      <p:ext uri="{BB962C8B-B14F-4D97-AF65-F5344CB8AC3E}">
        <p14:creationId xmlns:p14="http://schemas.microsoft.com/office/powerpoint/2010/main" val="627677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1928</TotalTime>
  <Words>804</Words>
  <Application>Microsoft Office PowerPoint</Application>
  <PresentationFormat>Widescreen</PresentationFormat>
  <Paragraphs>130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Symbol</vt:lpstr>
      <vt:lpstr>Verdana</vt:lpstr>
      <vt:lpstr>Office Theme</vt:lpstr>
      <vt:lpstr>Equation</vt:lpstr>
      <vt:lpstr>t Test of Hypothesis for the Mean (σ Unknown)</vt:lpstr>
      <vt:lpstr>Two-tail Test ( Unknown) </vt:lpstr>
      <vt:lpstr>Two-tail Test ( Unknown) </vt:lpstr>
      <vt:lpstr>So far we’ve focussed on 2 tail tests.  Now lets look at One-tail Tests</vt:lpstr>
      <vt:lpstr>Lower-tail Tests</vt:lpstr>
      <vt:lpstr>Upper-tail Tests</vt:lpstr>
      <vt:lpstr>Upper-tail Z Test for Mean  ( Known) </vt:lpstr>
      <vt:lpstr>PowerPoint Presentation</vt:lpstr>
      <vt:lpstr>PowerPoint Presentation</vt:lpstr>
      <vt:lpstr>PowerPoint Presentation</vt:lpstr>
      <vt:lpstr>p-value approach</vt:lpstr>
      <vt:lpstr>Pitfalls and Ethical Considerations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9: Hypothesis testing: Part II</dc:title>
  <dc:creator>Michael Kidd</dc:creator>
  <cp:lastModifiedBy>ANNIETA</cp:lastModifiedBy>
  <cp:revision>27</cp:revision>
  <dcterms:created xsi:type="dcterms:W3CDTF">2019-12-28T12:46:47Z</dcterms:created>
  <dcterms:modified xsi:type="dcterms:W3CDTF">2020-05-13T17:42:48Z</dcterms:modified>
</cp:coreProperties>
</file>